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Masters/slideMaster1.xml" ContentType="application/vnd.openxmlformats-officedocument.presentationml.slideMaster+xml"/>
  <Override PartName="/ppt/slideLayouts/slideLayout1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
  </p:notesMasterIdLst>
  <p:sldIdLst>
    <p:sldId id="256" r:id="rId2"/>
    <p:sldId id="258" r:id="rId3"/>
    <p:sldId id="313" r:id="rId4"/>
    <p:sldId id="314" r:id="rId5"/>
    <p:sldId id="315" r:id="rId6"/>
    <p:sldId id="316" r:id="rId7"/>
    <p:sldId id="317" r:id="rId8"/>
    <p:sldId id="318" r:id="rId9"/>
    <p:sldId id="304" r:id="rId10"/>
  </p:sldIdLst>
  <p:sldSz cx="9144000" cy="6858000" type="screen4x3"/>
  <p:notesSz cx="6858000" cy="9144000"/>
  <p:defaultText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97B0"/>
    <a:srgbClr val="4A8522"/>
    <a:srgbClr val="0A253E"/>
    <a:srgbClr val="D9D8D4"/>
    <a:srgbClr val="C6C3BE"/>
    <a:srgbClr val="AEA9A3"/>
    <a:srgbClr val="665C52"/>
    <a:srgbClr val="DCD0C4"/>
    <a:srgbClr val="CBB6A3"/>
    <a:srgbClr val="B496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0" autoAdjust="0"/>
    <p:restoredTop sz="95226" autoAdjust="0"/>
  </p:normalViewPr>
  <p:slideViewPr>
    <p:cSldViewPr snapToGrid="0" snapToObjects="1" showGuides="1">
      <p:cViewPr varScale="1">
        <p:scale>
          <a:sx n="86" d="100"/>
          <a:sy n="86" d="100"/>
        </p:scale>
        <p:origin x="1354"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18" Type="http://schemas.openxmlformats.org/officeDocument/2006/relationships/customXml" Target="../customXml/item3.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openxmlformats.org/officeDocument/2006/relationships/customXml" Target="../customXml/item2.xml"/><Relationship Id="rId2" Type="http://schemas.openxmlformats.org/officeDocument/2006/relationships/slide" Target="slides/slide1.xml"/><Relationship Id="rId16"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L" dirty="0"/>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19450AD-9F3A-45D6-A1E1-2512C16C9A4B}" type="datetimeFigureOut">
              <a:rPr lang="es-CL" smtClean="0"/>
              <a:t>07-12-2021</a:t>
            </a:fld>
            <a:endParaRPr lang="es-CL" dirty="0"/>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CL" dirty="0"/>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CL" dirty="0"/>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D659065-A502-484F-9571-FD65F64D5B58}" type="slidenum">
              <a:rPr lang="es-CL" smtClean="0"/>
              <a:t>‹Nº›</a:t>
            </a:fld>
            <a:endParaRPr lang="es-CL" dirty="0"/>
          </a:p>
        </p:txBody>
      </p:sp>
    </p:spTree>
    <p:extLst>
      <p:ext uri="{BB962C8B-B14F-4D97-AF65-F5344CB8AC3E}">
        <p14:creationId xmlns:p14="http://schemas.microsoft.com/office/powerpoint/2010/main" val="89752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eaLnBrk="1" hangingPunct="1"/>
            <a:r>
              <a:rPr lang="es-CL" sz="1400" b="1" dirty="0">
                <a:latin typeface="Times New Roman" pitchFamily="18" charset="0"/>
                <a:cs typeface="Times New Roman" pitchFamily="18" charset="0"/>
              </a:rPr>
              <a:t>Identificadores Únicos</a:t>
            </a:r>
          </a:p>
          <a:p>
            <a:pPr marL="285750" indent="-285750" algn="just" eaLnBrk="1" hangingPunct="1">
              <a:buFont typeface="Wingdings" panose="05000000000000000000" pitchFamily="2" charset="2"/>
              <a:buChar char="§"/>
            </a:pPr>
            <a:r>
              <a:rPr lang="es-CL" sz="1400" b="1" dirty="0">
                <a:latin typeface="Times New Roman" pitchFamily="18" charset="0"/>
                <a:cs typeface="Times New Roman" pitchFamily="18" charset="0"/>
              </a:rPr>
              <a:t>El identificador Único</a:t>
            </a:r>
            <a:r>
              <a:rPr lang="es-CL" sz="1400" dirty="0">
                <a:latin typeface="Times New Roman" pitchFamily="18" charset="0"/>
                <a:cs typeface="Times New Roman" pitchFamily="18" charset="0"/>
              </a:rPr>
              <a:t> (UID o IDU) </a:t>
            </a:r>
            <a:r>
              <a:rPr lang="es-CL" sz="1400" b="1" dirty="0">
                <a:latin typeface="Times New Roman" pitchFamily="18" charset="0"/>
                <a:cs typeface="Times New Roman" pitchFamily="18" charset="0"/>
              </a:rPr>
              <a:t>de una entidad es un atributo</a:t>
            </a:r>
            <a:r>
              <a:rPr lang="es-CL" sz="1400" dirty="0">
                <a:latin typeface="Times New Roman" pitchFamily="18" charset="0"/>
                <a:cs typeface="Times New Roman" pitchFamily="18" charset="0"/>
              </a:rPr>
              <a:t> </a:t>
            </a:r>
            <a:r>
              <a:rPr lang="es-CL" sz="1400" b="1" dirty="0">
                <a:latin typeface="Times New Roman" pitchFamily="18" charset="0"/>
                <a:cs typeface="Times New Roman" pitchFamily="18" charset="0"/>
              </a:rPr>
              <a:t>o grupo de atributos especial(es)  que identifica(n) de forma única una ocurrencia o instancia  particular en la entidad</a:t>
            </a:r>
            <a:r>
              <a:rPr lang="es-CL" sz="1400" dirty="0">
                <a:latin typeface="Times New Roman" pitchFamily="18" charset="0"/>
                <a:cs typeface="Times New Roman" pitchFamily="18" charset="0"/>
              </a:rPr>
              <a:t>. </a:t>
            </a:r>
          </a:p>
          <a:p>
            <a:pPr marL="285750" indent="-285750" eaLnBrk="1" hangingPunct="1">
              <a:buFont typeface="Wingdings" panose="05000000000000000000" pitchFamily="2" charset="2"/>
              <a:buChar char="§"/>
            </a:pPr>
            <a:r>
              <a:rPr lang="es-CL" sz="1400" dirty="0">
                <a:latin typeface="Times New Roman" pitchFamily="18" charset="0"/>
                <a:cs typeface="Times New Roman" pitchFamily="18" charset="0"/>
              </a:rPr>
              <a:t>Un atributo de identificador único se designa con el símbolo #. </a:t>
            </a:r>
          </a:p>
          <a:p>
            <a:pPr marL="285750" indent="-285750" eaLnBrk="1" hangingPunct="1">
              <a:buFont typeface="Wingdings" panose="05000000000000000000" pitchFamily="2" charset="2"/>
              <a:buChar char="§"/>
            </a:pPr>
            <a:r>
              <a:rPr lang="es-CL" sz="1400" dirty="0">
                <a:latin typeface="Times New Roman" pitchFamily="18" charset="0"/>
                <a:cs typeface="Times New Roman" pitchFamily="18" charset="0"/>
              </a:rPr>
              <a:t>Cada </a:t>
            </a:r>
            <a:r>
              <a:rPr lang="es-CL" sz="1400" b="1" dirty="0">
                <a:latin typeface="Times New Roman" pitchFamily="18" charset="0"/>
                <a:cs typeface="Times New Roman" pitchFamily="18" charset="0"/>
              </a:rPr>
              <a:t>atributo de un identificador único es obligatorio.</a:t>
            </a:r>
            <a:endParaRPr lang="es-ES" sz="1400" dirty="0">
              <a:latin typeface="Times New Roman" pitchFamily="18" charset="0"/>
            </a:endParaRPr>
          </a:p>
          <a:p>
            <a:pPr eaLnBrk="1" hangingPunct="1">
              <a:lnSpc>
                <a:spcPct val="80000"/>
              </a:lnSpc>
            </a:pPr>
            <a:endParaRPr lang="es-MX" sz="1400" b="1" dirty="0">
              <a:latin typeface="Times New Roman" pitchFamily="18" charset="0"/>
            </a:endParaRPr>
          </a:p>
          <a:p>
            <a:endParaRPr lang="es-CL" dirty="0"/>
          </a:p>
        </p:txBody>
      </p:sp>
      <p:sp>
        <p:nvSpPr>
          <p:cNvPr id="4" name="Marcador de número de diapositiva 3"/>
          <p:cNvSpPr>
            <a:spLocks noGrp="1"/>
          </p:cNvSpPr>
          <p:nvPr>
            <p:ph type="sldNum" sz="quarter" idx="5"/>
          </p:nvPr>
        </p:nvSpPr>
        <p:spPr/>
        <p:txBody>
          <a:bodyPr/>
          <a:lstStyle/>
          <a:p>
            <a:fld id="{5D659065-A502-484F-9571-FD65F64D5B58}" type="slidenum">
              <a:rPr lang="es-CL" smtClean="0"/>
              <a:t>3</a:t>
            </a:fld>
            <a:endParaRPr lang="es-CL" dirty="0"/>
          </a:p>
        </p:txBody>
      </p:sp>
    </p:spTree>
    <p:extLst>
      <p:ext uri="{BB962C8B-B14F-4D97-AF65-F5344CB8AC3E}">
        <p14:creationId xmlns:p14="http://schemas.microsoft.com/office/powerpoint/2010/main" val="1867167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s-CL" sz="1400" b="1" dirty="0">
                <a:latin typeface="Times New Roman" pitchFamily="18" charset="0"/>
                <a:cs typeface="Times New Roman" pitchFamily="18" charset="0"/>
              </a:rPr>
              <a:t>Identificadores Únicos</a:t>
            </a:r>
          </a:p>
          <a:p>
            <a:pPr algn="just" eaLnBrk="1" hangingPunct="1"/>
            <a:r>
              <a:rPr lang="es-CL" sz="1400" dirty="0"/>
              <a:t>Para saber el nombre de un departamento en  particular  basta sólo con el valor que del identificador.</a:t>
            </a:r>
          </a:p>
          <a:p>
            <a:pPr algn="just" eaLnBrk="1" hangingPunct="1"/>
            <a:r>
              <a:rPr lang="es-CL" sz="1400" dirty="0"/>
              <a:t>Si  los número  de ticket se repiten, por ejemplo, en forma diaria, para saber la información de un ticket en particular se debe conocer el número del ticket, la fecha de la obra y el asiento.</a:t>
            </a:r>
            <a:endParaRPr lang="es-ES" sz="1400" dirty="0"/>
          </a:p>
          <a:p>
            <a:pPr eaLnBrk="1" hangingPunct="1">
              <a:lnSpc>
                <a:spcPct val="80000"/>
              </a:lnSpc>
            </a:pPr>
            <a:endParaRPr lang="es-MX" sz="1400" b="1" dirty="0">
              <a:latin typeface="Times New Roman" pitchFamily="18" charset="0"/>
            </a:endParaRPr>
          </a:p>
          <a:p>
            <a:endParaRPr lang="es-CL" dirty="0"/>
          </a:p>
        </p:txBody>
      </p:sp>
      <p:sp>
        <p:nvSpPr>
          <p:cNvPr id="4" name="Marcador de número de diapositiva 3"/>
          <p:cNvSpPr>
            <a:spLocks noGrp="1"/>
          </p:cNvSpPr>
          <p:nvPr>
            <p:ph type="sldNum" sz="quarter" idx="5"/>
          </p:nvPr>
        </p:nvSpPr>
        <p:spPr/>
        <p:txBody>
          <a:bodyPr/>
          <a:lstStyle/>
          <a:p>
            <a:fld id="{5D659065-A502-484F-9571-FD65F64D5B58}" type="slidenum">
              <a:rPr lang="es-CL" smtClean="0"/>
              <a:t>4</a:t>
            </a:fld>
            <a:endParaRPr lang="es-CL" dirty="0"/>
          </a:p>
        </p:txBody>
      </p:sp>
    </p:spTree>
    <p:extLst>
      <p:ext uri="{BB962C8B-B14F-4D97-AF65-F5344CB8AC3E}">
        <p14:creationId xmlns:p14="http://schemas.microsoft.com/office/powerpoint/2010/main" val="357145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609600" marR="0" indent="-609600" algn="just" defTabSz="914400" rtl="0" eaLnBrk="1" fontAlgn="auto" latinLnBrk="0" hangingPunct="1">
              <a:lnSpc>
                <a:spcPct val="80000"/>
              </a:lnSpc>
              <a:spcBef>
                <a:spcPts val="0"/>
              </a:spcBef>
              <a:spcAft>
                <a:spcPts val="0"/>
              </a:spcAft>
              <a:buClrTx/>
              <a:buSzTx/>
              <a:buFontTx/>
              <a:buNone/>
              <a:tabLst/>
              <a:defRPr/>
            </a:pPr>
            <a:r>
              <a:rPr lang="es-CL" sz="1400" b="1" dirty="0">
                <a:latin typeface="Times New Roman" pitchFamily="18" charset="0"/>
                <a:cs typeface="Times New Roman" pitchFamily="18" charset="0"/>
              </a:rPr>
              <a:t>Identificadores Únicos</a:t>
            </a:r>
          </a:p>
          <a:p>
            <a:pPr marL="609600" indent="-609600" algn="just" eaLnBrk="1" hangingPunct="1">
              <a:lnSpc>
                <a:spcPct val="80000"/>
              </a:lnSpc>
              <a:buFont typeface="Wingdings" panose="05000000000000000000" pitchFamily="2" charset="2"/>
              <a:buChar char="§"/>
            </a:pPr>
            <a:r>
              <a:rPr lang="es-ES" sz="1400" dirty="0">
                <a:latin typeface="Times New Roman" pitchFamily="18" charset="0"/>
              </a:rPr>
              <a:t>Las entidades que poseen atributos identificadores (claves) propios </a:t>
            </a:r>
            <a:r>
              <a:rPr lang="es-MX" sz="1400" dirty="0">
                <a:latin typeface="Times New Roman" pitchFamily="18" charset="0"/>
              </a:rPr>
              <a:t>se denominan</a:t>
            </a:r>
            <a:r>
              <a:rPr lang="es-MX" sz="1400" b="1" dirty="0">
                <a:latin typeface="Times New Roman" pitchFamily="18" charset="0"/>
              </a:rPr>
              <a:t> Entidades Fuertes</a:t>
            </a:r>
            <a:r>
              <a:rPr lang="es-MX" sz="1400" dirty="0">
                <a:latin typeface="Times New Roman" pitchFamily="18" charset="0"/>
              </a:rPr>
              <a:t>.</a:t>
            </a:r>
          </a:p>
          <a:p>
            <a:pPr marL="609600" indent="-609600" algn="just" eaLnBrk="1" hangingPunct="1">
              <a:lnSpc>
                <a:spcPct val="80000"/>
              </a:lnSpc>
              <a:buFont typeface="Wingdings" panose="05000000000000000000" pitchFamily="2" charset="2"/>
              <a:buChar char="§"/>
            </a:pPr>
            <a:r>
              <a:rPr lang="es-MX" sz="1400" dirty="0">
                <a:latin typeface="Times New Roman" pitchFamily="18" charset="0"/>
              </a:rPr>
              <a:t>Las </a:t>
            </a:r>
            <a:r>
              <a:rPr lang="es-MX" sz="1400" b="1" dirty="0">
                <a:latin typeface="Times New Roman" pitchFamily="18" charset="0"/>
              </a:rPr>
              <a:t>entidades que no tiene suficientes atributos que permitan identificar en forma única una instancia de la entidad </a:t>
            </a:r>
            <a:r>
              <a:rPr lang="es-MX" sz="1400" dirty="0">
                <a:latin typeface="Times New Roman" pitchFamily="18" charset="0"/>
              </a:rPr>
              <a:t>se denominan </a:t>
            </a:r>
            <a:r>
              <a:rPr lang="es-MX" sz="1400" b="1" dirty="0">
                <a:latin typeface="Times New Roman" pitchFamily="18" charset="0"/>
              </a:rPr>
              <a:t>Entidades Débiles</a:t>
            </a:r>
            <a:r>
              <a:rPr lang="es-MX" sz="1400" dirty="0">
                <a:latin typeface="Times New Roman" pitchFamily="18" charset="0"/>
              </a:rPr>
              <a:t>.</a:t>
            </a:r>
          </a:p>
          <a:p>
            <a:pPr marL="609600" indent="-609600" algn="just" eaLnBrk="1" hangingPunct="1">
              <a:lnSpc>
                <a:spcPct val="80000"/>
              </a:lnSpc>
              <a:buFont typeface="Wingdings" panose="05000000000000000000" pitchFamily="2" charset="2"/>
              <a:buChar char="§"/>
            </a:pPr>
            <a:r>
              <a:rPr lang="es-ES" sz="1400" dirty="0">
                <a:latin typeface="Times New Roman" pitchFamily="18" charset="0"/>
              </a:rPr>
              <a:t>Para que </a:t>
            </a:r>
            <a:r>
              <a:rPr lang="es-ES" sz="1400" b="1" dirty="0">
                <a:latin typeface="Times New Roman" pitchFamily="18" charset="0"/>
              </a:rPr>
              <a:t>una entidad débil tenga sentido debe estar asociado a una entidad fuerte</a:t>
            </a:r>
            <a:r>
              <a:rPr lang="es-ES" sz="1400" dirty="0">
                <a:latin typeface="Times New Roman" pitchFamily="18" charset="0"/>
              </a:rPr>
              <a:t> ya que la entidad débil necesita que la entidad fuerte le "preste" sus atributos identificadores para que se pueda identificar complemente.</a:t>
            </a:r>
          </a:p>
          <a:p>
            <a:pPr marL="609600" indent="-609600" algn="just" eaLnBrk="1" hangingPunct="1">
              <a:lnSpc>
                <a:spcPct val="80000"/>
              </a:lnSpc>
              <a:buFont typeface="Wingdings" panose="05000000000000000000" pitchFamily="2" charset="2"/>
              <a:buChar char="§"/>
            </a:pPr>
            <a:r>
              <a:rPr lang="es-ES" sz="1400" dirty="0">
                <a:latin typeface="Times New Roman" pitchFamily="18" charset="0"/>
              </a:rPr>
              <a:t>Esta situación se representa con una línea cruzada en la relación del lado de la entidad débil; a este tipo de relaciones se llaman </a:t>
            </a:r>
            <a:r>
              <a:rPr lang="es-ES" sz="1400" b="1" dirty="0">
                <a:latin typeface="Times New Roman" pitchFamily="18" charset="0"/>
              </a:rPr>
              <a:t>Relaciones con Identificación</a:t>
            </a:r>
            <a:r>
              <a:rPr lang="es-ES" sz="1400" dirty="0">
                <a:latin typeface="Times New Roman" pitchFamily="18" charset="0"/>
              </a:rPr>
              <a:t>.</a:t>
            </a:r>
          </a:p>
          <a:p>
            <a:pPr marL="609600" indent="-609600" algn="just" eaLnBrk="1" hangingPunct="1">
              <a:lnSpc>
                <a:spcPct val="80000"/>
              </a:lnSpc>
              <a:buFont typeface="Wingdings" panose="05000000000000000000" pitchFamily="2" charset="2"/>
              <a:buChar char="§"/>
            </a:pPr>
            <a:r>
              <a:rPr lang="es-ES" sz="1400" dirty="0">
                <a:latin typeface="Times New Roman" pitchFamily="18" charset="0"/>
              </a:rPr>
              <a:t>Este tipo de relación debe ser obligatoria para la entidad que incluye el identificador único (entidad débil) y de uno y solo uno en la dirección de la entidad que participa en el identificador único (entidad fuerte).</a:t>
            </a:r>
          </a:p>
          <a:p>
            <a:endParaRPr lang="es-CL" dirty="0"/>
          </a:p>
        </p:txBody>
      </p:sp>
      <p:sp>
        <p:nvSpPr>
          <p:cNvPr id="4" name="Marcador de número de diapositiva 3"/>
          <p:cNvSpPr>
            <a:spLocks noGrp="1"/>
          </p:cNvSpPr>
          <p:nvPr>
            <p:ph type="sldNum" sz="quarter" idx="5"/>
          </p:nvPr>
        </p:nvSpPr>
        <p:spPr/>
        <p:txBody>
          <a:bodyPr/>
          <a:lstStyle/>
          <a:p>
            <a:fld id="{5D659065-A502-484F-9571-FD65F64D5B58}" type="slidenum">
              <a:rPr lang="es-CL" smtClean="0"/>
              <a:t>5</a:t>
            </a:fld>
            <a:endParaRPr lang="es-CL" dirty="0"/>
          </a:p>
        </p:txBody>
      </p:sp>
    </p:spTree>
    <p:extLst>
      <p:ext uri="{BB962C8B-B14F-4D97-AF65-F5344CB8AC3E}">
        <p14:creationId xmlns:p14="http://schemas.microsoft.com/office/powerpoint/2010/main" val="1406274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609600" marR="0" indent="-609600" algn="just" defTabSz="914400" rtl="0" eaLnBrk="1" fontAlgn="auto" latinLnBrk="0" hangingPunct="1">
              <a:lnSpc>
                <a:spcPct val="80000"/>
              </a:lnSpc>
              <a:spcBef>
                <a:spcPts val="0"/>
              </a:spcBef>
              <a:spcAft>
                <a:spcPts val="0"/>
              </a:spcAft>
              <a:buClrTx/>
              <a:buSzTx/>
              <a:buFontTx/>
              <a:buNone/>
              <a:tabLst/>
              <a:defRPr/>
            </a:pPr>
            <a:r>
              <a:rPr lang="es-CL" sz="1600" b="1" dirty="0">
                <a:latin typeface="Times New Roman" pitchFamily="18" charset="0"/>
                <a:cs typeface="Times New Roman" pitchFamily="18" charset="0"/>
              </a:rPr>
              <a:t>Identificadores Únicos en Entidades Débiles</a:t>
            </a:r>
          </a:p>
          <a:p>
            <a:pPr marL="609600" indent="-609600" algn="just" eaLnBrk="1" hangingPunct="1">
              <a:lnSpc>
                <a:spcPct val="80000"/>
              </a:lnSpc>
            </a:pPr>
            <a:r>
              <a:rPr lang="es-ES" sz="1600" dirty="0">
                <a:latin typeface="Times New Roman" pitchFamily="18" charset="0"/>
              </a:rPr>
              <a:t>Una entidad débil depende de una entidad fuerte de dos formas:</a:t>
            </a:r>
          </a:p>
          <a:p>
            <a:pPr marL="609600" indent="-609600" algn="just" eaLnBrk="1" hangingPunct="1">
              <a:lnSpc>
                <a:spcPct val="80000"/>
              </a:lnSpc>
              <a:buFont typeface="Arial" pitchFamily="34" charset="0"/>
              <a:buChar char="•"/>
            </a:pPr>
            <a:r>
              <a:rPr lang="es-ES" sz="1600" b="1" dirty="0">
                <a:latin typeface="Times New Roman" pitchFamily="18" charset="0"/>
              </a:rPr>
              <a:t>D</a:t>
            </a:r>
            <a:r>
              <a:rPr lang="es-ES_tradnl" sz="1400" b="1" dirty="0">
                <a:latin typeface="Times New Roman" pitchFamily="18" charset="0"/>
              </a:rPr>
              <a:t>ependencia en</a:t>
            </a:r>
            <a:r>
              <a:rPr lang="es-ES" sz="1400" b="1" dirty="0">
                <a:latin typeface="Times New Roman" pitchFamily="18" charset="0"/>
              </a:rPr>
              <a:t> existencia</a:t>
            </a:r>
            <a:r>
              <a:rPr lang="es-ES" sz="1400" dirty="0">
                <a:latin typeface="Times New Roman" pitchFamily="18" charset="0"/>
              </a:rPr>
              <a:t> </a:t>
            </a:r>
            <a:r>
              <a:rPr lang="es-ES_tradnl" sz="1400" dirty="0">
                <a:latin typeface="Times New Roman" pitchFamily="18" charset="0"/>
              </a:rPr>
              <a:t>(</a:t>
            </a:r>
            <a:r>
              <a:rPr lang="es-ES_tradnl" sz="1400" b="1" dirty="0">
                <a:latin typeface="Times New Roman" pitchFamily="18" charset="0"/>
              </a:rPr>
              <a:t>entre entidades</a:t>
            </a:r>
            <a:r>
              <a:rPr lang="es-ES_tradnl" sz="1400" dirty="0">
                <a:latin typeface="Times New Roman" pitchFamily="18" charset="0"/>
              </a:rPr>
              <a:t>): Si desaparece una </a:t>
            </a:r>
            <a:r>
              <a:rPr lang="es-ES" sz="1400" dirty="0">
                <a:latin typeface="Times New Roman" pitchFamily="18" charset="0"/>
              </a:rPr>
              <a:t>instancia del tipo de entidad regular</a:t>
            </a:r>
            <a:r>
              <a:rPr lang="es-ES" sz="1400" b="1" dirty="0">
                <a:latin typeface="Times New Roman" pitchFamily="18" charset="0"/>
              </a:rPr>
              <a:t> deben desaparecer</a:t>
            </a:r>
            <a:r>
              <a:rPr lang="es-ES" sz="1400" dirty="0">
                <a:latin typeface="Times New Roman" pitchFamily="18" charset="0"/>
              </a:rPr>
              <a:t> las instancias de la </a:t>
            </a:r>
            <a:r>
              <a:rPr lang="es-ES" sz="1400" b="1" dirty="0">
                <a:latin typeface="Times New Roman" pitchFamily="18" charset="0"/>
              </a:rPr>
              <a:t>entidad débil</a:t>
            </a:r>
            <a:r>
              <a:rPr lang="es-ES" sz="1400" dirty="0">
                <a:latin typeface="Times New Roman" pitchFamily="18" charset="0"/>
              </a:rPr>
              <a:t> que dependen de ella.</a:t>
            </a:r>
          </a:p>
          <a:p>
            <a:pPr marL="609600" indent="-609600" algn="just" eaLnBrk="1" hangingPunct="1">
              <a:lnSpc>
                <a:spcPct val="80000"/>
              </a:lnSpc>
              <a:buFont typeface="Arial" pitchFamily="34" charset="0"/>
              <a:buChar char="•"/>
            </a:pPr>
            <a:r>
              <a:rPr lang="es-ES" sz="1400" b="1" dirty="0">
                <a:latin typeface="Times New Roman" pitchFamily="18" charset="0"/>
              </a:rPr>
              <a:t>De</a:t>
            </a:r>
            <a:r>
              <a:rPr lang="es-ES_tradnl" sz="1400" b="1" dirty="0">
                <a:latin typeface="Times New Roman" pitchFamily="18" charset="0"/>
              </a:rPr>
              <a:t>pendencia en</a:t>
            </a:r>
            <a:r>
              <a:rPr lang="es-ES" sz="1400" b="1" dirty="0">
                <a:latin typeface="Times New Roman" pitchFamily="18" charset="0"/>
              </a:rPr>
              <a:t> identificación</a:t>
            </a:r>
            <a:r>
              <a:rPr lang="es-ES" sz="1400" dirty="0">
                <a:latin typeface="Times New Roman" pitchFamily="18" charset="0"/>
              </a:rPr>
              <a:t>: Además de la dependencia en existencia, u</a:t>
            </a:r>
            <a:r>
              <a:rPr lang="es-ES_tradnl" sz="1400" dirty="0" err="1">
                <a:latin typeface="Times New Roman" pitchFamily="18" charset="0"/>
              </a:rPr>
              <a:t>na</a:t>
            </a:r>
            <a:r>
              <a:rPr lang="es-ES" sz="1400" dirty="0">
                <a:latin typeface="Times New Roman" pitchFamily="18" charset="0"/>
              </a:rPr>
              <a:t> instancia del tipo de entidad débil</a:t>
            </a:r>
            <a:r>
              <a:rPr lang="es-ES" sz="1400" b="1" dirty="0">
                <a:latin typeface="Times New Roman" pitchFamily="18" charset="0"/>
              </a:rPr>
              <a:t> </a:t>
            </a:r>
            <a:r>
              <a:rPr lang="es-ES_tradnl" sz="1400" b="1" dirty="0">
                <a:latin typeface="Times New Roman" pitchFamily="18" charset="0"/>
              </a:rPr>
              <a:t>no </a:t>
            </a:r>
            <a:r>
              <a:rPr lang="es-ES" sz="1400" b="1" dirty="0">
                <a:latin typeface="Times New Roman" pitchFamily="18" charset="0"/>
              </a:rPr>
              <a:t>se puede identificar </a:t>
            </a:r>
            <a:r>
              <a:rPr lang="es-ES_tradnl" sz="1400" b="1" dirty="0">
                <a:latin typeface="Times New Roman" pitchFamily="18" charset="0"/>
              </a:rPr>
              <a:t>por sí </a:t>
            </a:r>
            <a:r>
              <a:rPr lang="es-ES_tradnl" sz="1400" dirty="0">
                <a:latin typeface="Times New Roman" pitchFamily="18" charset="0"/>
              </a:rPr>
              <a:t>misma, necesita de su entidad fuerte.</a:t>
            </a:r>
          </a:p>
          <a:p>
            <a:endParaRPr lang="es-CL" dirty="0"/>
          </a:p>
        </p:txBody>
      </p:sp>
      <p:sp>
        <p:nvSpPr>
          <p:cNvPr id="4" name="Marcador de número de diapositiva 3"/>
          <p:cNvSpPr>
            <a:spLocks noGrp="1"/>
          </p:cNvSpPr>
          <p:nvPr>
            <p:ph type="sldNum" sz="quarter" idx="5"/>
          </p:nvPr>
        </p:nvSpPr>
        <p:spPr/>
        <p:txBody>
          <a:bodyPr/>
          <a:lstStyle/>
          <a:p>
            <a:fld id="{5D659065-A502-484F-9571-FD65F64D5B58}" type="slidenum">
              <a:rPr lang="es-CL" smtClean="0"/>
              <a:t>6</a:t>
            </a:fld>
            <a:endParaRPr lang="es-CL" dirty="0"/>
          </a:p>
        </p:txBody>
      </p:sp>
    </p:spTree>
    <p:extLst>
      <p:ext uri="{BB962C8B-B14F-4D97-AF65-F5344CB8AC3E}">
        <p14:creationId xmlns:p14="http://schemas.microsoft.com/office/powerpoint/2010/main" val="2706355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5D659065-A502-484F-9571-FD65F64D5B58}" type="slidenum">
              <a:rPr lang="es-CL" smtClean="0"/>
              <a:t>7</a:t>
            </a:fld>
            <a:endParaRPr lang="es-CL" dirty="0"/>
          </a:p>
        </p:txBody>
      </p:sp>
    </p:spTree>
    <p:extLst>
      <p:ext uri="{BB962C8B-B14F-4D97-AF65-F5344CB8AC3E}">
        <p14:creationId xmlns:p14="http://schemas.microsoft.com/office/powerpoint/2010/main" val="2779343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609600" marR="0" indent="-609600" algn="just" defTabSz="914400" rtl="0" eaLnBrk="1" fontAlgn="auto" latinLnBrk="0" hangingPunct="1">
              <a:lnSpc>
                <a:spcPct val="80000"/>
              </a:lnSpc>
              <a:spcBef>
                <a:spcPts val="0"/>
              </a:spcBef>
              <a:spcAft>
                <a:spcPts val="0"/>
              </a:spcAft>
              <a:buClrTx/>
              <a:buSzTx/>
              <a:buFontTx/>
              <a:buNone/>
              <a:tabLst/>
              <a:defRPr/>
            </a:pPr>
            <a:r>
              <a:rPr lang="es-CL" sz="1600" b="1" dirty="0">
                <a:latin typeface="Times New Roman" pitchFamily="18" charset="0"/>
                <a:cs typeface="Times New Roman" pitchFamily="18" charset="0"/>
              </a:rPr>
              <a:t>Identificadores Únicos, Primarios y Secundarios</a:t>
            </a:r>
          </a:p>
          <a:p>
            <a:pPr marL="609600" indent="-609600" algn="just" eaLnBrk="1" hangingPunct="1">
              <a:lnSpc>
                <a:spcPct val="80000"/>
              </a:lnSpc>
              <a:buFont typeface="Wingdings" panose="05000000000000000000" pitchFamily="2" charset="2"/>
              <a:buChar char="§"/>
            </a:pPr>
            <a:r>
              <a:rPr lang="es-ES" sz="1600" dirty="0">
                <a:latin typeface="Times New Roman" pitchFamily="18" charset="0"/>
              </a:rPr>
              <a:t>Una entidad puede tener más de un atributo que puede ser definido como identificador único. </a:t>
            </a:r>
          </a:p>
          <a:p>
            <a:pPr marL="609600" indent="-609600" algn="just" eaLnBrk="1" hangingPunct="1">
              <a:lnSpc>
                <a:spcPct val="80000"/>
              </a:lnSpc>
              <a:buFont typeface="Wingdings" panose="05000000000000000000" pitchFamily="2" charset="2"/>
              <a:buChar char="§"/>
            </a:pPr>
            <a:r>
              <a:rPr lang="es-ES" sz="1600" dirty="0">
                <a:latin typeface="Times New Roman" pitchFamily="18" charset="0"/>
              </a:rPr>
              <a:t>En el ejemplo, existen dos atributos candidatos para ser definidos como identificadores únicos candidatos para la entidad EMPLEADO, </a:t>
            </a:r>
            <a:r>
              <a:rPr lang="es-ES" sz="1600" b="1" dirty="0">
                <a:latin typeface="Times New Roman" pitchFamily="18" charset="0"/>
              </a:rPr>
              <a:t>rut_empleado</a:t>
            </a:r>
            <a:r>
              <a:rPr lang="es-ES" sz="1600" dirty="0">
                <a:latin typeface="Times New Roman" pitchFamily="18" charset="0"/>
              </a:rPr>
              <a:t> e </a:t>
            </a:r>
            <a:r>
              <a:rPr lang="es-ES" sz="1600" b="1" dirty="0">
                <a:latin typeface="Times New Roman" pitchFamily="18" charset="0"/>
              </a:rPr>
              <a:t>id_empleado</a:t>
            </a:r>
            <a:r>
              <a:rPr lang="es-ES" sz="1600" dirty="0">
                <a:latin typeface="Times New Roman" pitchFamily="18" charset="0"/>
              </a:rPr>
              <a:t> para identificar en forma única una instancia de la entidad. </a:t>
            </a:r>
          </a:p>
          <a:p>
            <a:pPr marL="609600" indent="-609600" algn="just" eaLnBrk="1" hangingPunct="1">
              <a:lnSpc>
                <a:spcPct val="80000"/>
              </a:lnSpc>
              <a:buFont typeface="Wingdings" panose="05000000000000000000" pitchFamily="2" charset="2"/>
              <a:buChar char="§"/>
            </a:pPr>
            <a:r>
              <a:rPr lang="es-ES" sz="1600" dirty="0">
                <a:latin typeface="Times New Roman" pitchFamily="18" charset="0"/>
              </a:rPr>
              <a:t>Cuando esta situación ocurre, seleccione un identificador único candidato para ser el único identificador primario, y los otros para ser identificadores únicos secundarios. No existe una convención en el modelo E/R para graficar los identificadores únicos secundarios.</a:t>
            </a:r>
            <a:endParaRPr lang="es-ES_tradnl" sz="1600" dirty="0">
              <a:latin typeface="Times New Roman" pitchFamily="18" charset="0"/>
            </a:endParaRPr>
          </a:p>
          <a:p>
            <a:endParaRPr lang="es-CL" dirty="0"/>
          </a:p>
        </p:txBody>
      </p:sp>
      <p:sp>
        <p:nvSpPr>
          <p:cNvPr id="4" name="Marcador de número de diapositiva 3"/>
          <p:cNvSpPr>
            <a:spLocks noGrp="1"/>
          </p:cNvSpPr>
          <p:nvPr>
            <p:ph type="sldNum" sz="quarter" idx="5"/>
          </p:nvPr>
        </p:nvSpPr>
        <p:spPr/>
        <p:txBody>
          <a:bodyPr/>
          <a:lstStyle/>
          <a:p>
            <a:fld id="{5D659065-A502-484F-9571-FD65F64D5B58}" type="slidenum">
              <a:rPr lang="es-CL" smtClean="0"/>
              <a:t>8</a:t>
            </a:fld>
            <a:endParaRPr lang="es-CL" dirty="0"/>
          </a:p>
        </p:txBody>
      </p:sp>
    </p:spTree>
    <p:extLst>
      <p:ext uri="{BB962C8B-B14F-4D97-AF65-F5344CB8AC3E}">
        <p14:creationId xmlns:p14="http://schemas.microsoft.com/office/powerpoint/2010/main" val="7215034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es-ES_tradnl"/>
              <a:t>Clic para editar título</a:t>
            </a:r>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a:t>Haga clic para modificar el estilo de subtítulo del patrón</a:t>
            </a:r>
          </a:p>
        </p:txBody>
      </p:sp>
      <p:sp>
        <p:nvSpPr>
          <p:cNvPr id="4" name="Marcador de fecha 3"/>
          <p:cNvSpPr>
            <a:spLocks noGrp="1"/>
          </p:cNvSpPr>
          <p:nvPr>
            <p:ph type="dt" sz="half" idx="10"/>
          </p:nvPr>
        </p:nvSpPr>
        <p:spPr/>
        <p:txBody>
          <a:bodyPr/>
          <a:lstStyle/>
          <a:p>
            <a:fld id="{96F3445F-D772-5243-A7D6-03077CD255FB}" type="datetimeFigureOut">
              <a:rPr lang="es-ES_tradnl" smtClean="0"/>
              <a:pPr/>
              <a:t>07/12/2021</a:t>
            </a:fld>
            <a:endParaRPr lang="es-ES_tradnl" dirty="0"/>
          </a:p>
        </p:txBody>
      </p:sp>
      <p:sp>
        <p:nvSpPr>
          <p:cNvPr id="5" name="Marcador de pie de página 4"/>
          <p:cNvSpPr>
            <a:spLocks noGrp="1"/>
          </p:cNvSpPr>
          <p:nvPr>
            <p:ph type="ftr" sz="quarter" idx="11"/>
          </p:nvPr>
        </p:nvSpPr>
        <p:spPr/>
        <p:txBody>
          <a:bodyPr/>
          <a:lstStyle/>
          <a:p>
            <a:endParaRPr lang="es-ES_tradnl" dirty="0"/>
          </a:p>
        </p:txBody>
      </p:sp>
      <p:sp>
        <p:nvSpPr>
          <p:cNvPr id="6" name="Marcador de número de diapositiva 5"/>
          <p:cNvSpPr>
            <a:spLocks noGrp="1"/>
          </p:cNvSpPr>
          <p:nvPr>
            <p:ph type="sldNum" sz="quarter" idx="12"/>
          </p:nvPr>
        </p:nvSpPr>
        <p:spPr/>
        <p:txBody>
          <a:bodyPr/>
          <a:lstStyle/>
          <a:p>
            <a:fld id="{F3D95B4F-20A2-A94E-9404-7FBE1821C2DD}" type="slidenum">
              <a:rPr lang="es-ES_tradnl" smtClean="0"/>
              <a:pPr/>
              <a:t>‹Nº›</a:t>
            </a:fld>
            <a:endParaRPr lang="es-ES_tradnl" dirty="0"/>
          </a:p>
        </p:txBody>
      </p:sp>
      <p:pic>
        <p:nvPicPr>
          <p:cNvPr id="7" name="Imagen 6" descr="logo.jpg"/>
          <p:cNvPicPr>
            <a:picLocks noChangeAspect="1"/>
          </p:cNvPicPr>
          <p:nvPr userDrawn="1"/>
        </p:nvPicPr>
        <p:blipFill>
          <a:blip r:embed="rId2"/>
          <a:stretch>
            <a:fillRect/>
          </a:stretch>
        </p:blipFill>
        <p:spPr>
          <a:xfrm>
            <a:off x="586828" y="6225296"/>
            <a:ext cx="1992643" cy="44626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En blanco">
    <p:spTree>
      <p:nvGrpSpPr>
        <p:cNvPr id="1" name=""/>
        <p:cNvGrpSpPr/>
        <p:nvPr/>
      </p:nvGrpSpPr>
      <p:grpSpPr>
        <a:xfrm>
          <a:off x="0" y="0"/>
          <a:ext cx="0" cy="0"/>
          <a:chOff x="0" y="0"/>
          <a:chExt cx="0" cy="0"/>
        </a:xfrm>
      </p:grpSpPr>
      <p:sp>
        <p:nvSpPr>
          <p:cNvPr id="8" name="Rectángulo 7"/>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9" name="Imagen 8"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0" name="Imagen 9" descr="2.jpg"/>
          <p:cNvPicPr>
            <a:picLocks noChangeAspect="1"/>
          </p:cNvPicPr>
          <p:nvPr userDrawn="1"/>
        </p:nvPicPr>
        <p:blipFill>
          <a:blip r:embed="rId3"/>
          <a:stretch>
            <a:fillRect/>
          </a:stretch>
        </p:blipFill>
        <p:spPr>
          <a:xfrm>
            <a:off x="4575175" y="0"/>
            <a:ext cx="4568825" cy="6858001"/>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14" name="Rectángulo 13"/>
          <p:cNvSpPr/>
          <p:nvPr userDrawn="1"/>
        </p:nvSpPr>
        <p:spPr>
          <a:xfrm>
            <a:off x="586828" y="385379"/>
            <a:ext cx="8084206" cy="700690"/>
          </a:xfrm>
          <a:prstGeom prst="rect">
            <a:avLst/>
          </a:prstGeom>
          <a:solidFill>
            <a:srgbClr val="D11D8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6" name="Rectángulo 15"/>
          <p:cNvSpPr/>
          <p:nvPr userDrawn="1"/>
        </p:nvSpPr>
        <p:spPr>
          <a:xfrm>
            <a:off x="4118422" y="297797"/>
            <a:ext cx="1156138" cy="166414"/>
          </a:xfrm>
          <a:prstGeom prst="rect">
            <a:avLst/>
          </a:prstGeom>
          <a:solidFill>
            <a:srgbClr val="D11D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7" name="Rectángulo 16"/>
          <p:cNvSpPr/>
          <p:nvPr userDrawn="1"/>
        </p:nvSpPr>
        <p:spPr>
          <a:xfrm>
            <a:off x="5264866" y="297797"/>
            <a:ext cx="1156138" cy="166414"/>
          </a:xfrm>
          <a:prstGeom prst="rect">
            <a:avLst/>
          </a:prstGeom>
          <a:solidFill>
            <a:srgbClr val="CD459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8" name="Rectángulo 17"/>
          <p:cNvSpPr/>
          <p:nvPr userDrawn="1"/>
        </p:nvSpPr>
        <p:spPr>
          <a:xfrm>
            <a:off x="6411310" y="297797"/>
            <a:ext cx="1156138" cy="166414"/>
          </a:xfrm>
          <a:prstGeom prst="rect">
            <a:avLst/>
          </a:prstGeom>
          <a:solidFill>
            <a:srgbClr val="CC63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9" name="Rectángulo 18"/>
          <p:cNvSpPr/>
          <p:nvPr userDrawn="1"/>
        </p:nvSpPr>
        <p:spPr>
          <a:xfrm>
            <a:off x="7514896" y="297797"/>
            <a:ext cx="1156138" cy="166414"/>
          </a:xfrm>
          <a:prstGeom prst="rect">
            <a:avLst/>
          </a:prstGeom>
          <a:solidFill>
            <a:srgbClr val="C984B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2_En blanco">
    <p:spTree>
      <p:nvGrpSpPr>
        <p:cNvPr id="1" name=""/>
        <p:cNvGrpSpPr/>
        <p:nvPr/>
      </p:nvGrpSpPr>
      <p:grpSpPr>
        <a:xfrm>
          <a:off x="0" y="0"/>
          <a:ext cx="0" cy="0"/>
          <a:chOff x="0" y="0"/>
          <a:chExt cx="0" cy="0"/>
        </a:xfrm>
      </p:grpSpPr>
      <p:sp>
        <p:nvSpPr>
          <p:cNvPr id="8" name="Rectángulo 7"/>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9" name="Imagen 8"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0" name="Imagen 9" descr="4.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14" name="Rectángulo 13"/>
          <p:cNvSpPr/>
          <p:nvPr userDrawn="1"/>
        </p:nvSpPr>
        <p:spPr>
          <a:xfrm>
            <a:off x="586828" y="385379"/>
            <a:ext cx="8084206" cy="700690"/>
          </a:xfrm>
          <a:prstGeom prst="rect">
            <a:avLst/>
          </a:prstGeom>
          <a:solidFill>
            <a:srgbClr val="A9C11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6" name="Rectángulo 15"/>
          <p:cNvSpPr/>
          <p:nvPr userDrawn="1"/>
        </p:nvSpPr>
        <p:spPr>
          <a:xfrm>
            <a:off x="4099034" y="297797"/>
            <a:ext cx="1156138" cy="166414"/>
          </a:xfrm>
          <a:prstGeom prst="rect">
            <a:avLst/>
          </a:prstGeom>
          <a:solidFill>
            <a:srgbClr val="A9C11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7" name="Rectángulo 16"/>
          <p:cNvSpPr/>
          <p:nvPr userDrawn="1"/>
        </p:nvSpPr>
        <p:spPr>
          <a:xfrm>
            <a:off x="5255172" y="297797"/>
            <a:ext cx="1156138" cy="166414"/>
          </a:xfrm>
          <a:prstGeom prst="rect">
            <a:avLst/>
          </a:prstGeom>
          <a:solidFill>
            <a:srgbClr val="D2DE7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8" name="Rectángulo 17"/>
          <p:cNvSpPr/>
          <p:nvPr userDrawn="1"/>
        </p:nvSpPr>
        <p:spPr>
          <a:xfrm>
            <a:off x="6411310" y="297797"/>
            <a:ext cx="1156138" cy="166414"/>
          </a:xfrm>
          <a:prstGeom prst="rect">
            <a:avLst/>
          </a:prstGeom>
          <a:solidFill>
            <a:srgbClr val="DFE9A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9" name="Rectángulo 18"/>
          <p:cNvSpPr/>
          <p:nvPr userDrawn="1"/>
        </p:nvSpPr>
        <p:spPr>
          <a:xfrm>
            <a:off x="7514896" y="297797"/>
            <a:ext cx="1156138" cy="166414"/>
          </a:xfrm>
          <a:prstGeom prst="rect">
            <a:avLst/>
          </a:prstGeom>
          <a:solidFill>
            <a:srgbClr val="EAF0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3_En blanco">
    <p:spTree>
      <p:nvGrpSpPr>
        <p:cNvPr id="1" name=""/>
        <p:cNvGrpSpPr/>
        <p:nvPr/>
      </p:nvGrpSpPr>
      <p:grpSpPr>
        <a:xfrm>
          <a:off x="0" y="0"/>
          <a:ext cx="0" cy="0"/>
          <a:chOff x="0" y="0"/>
          <a:chExt cx="0" cy="0"/>
        </a:xfrm>
      </p:grpSpPr>
      <p:sp>
        <p:nvSpPr>
          <p:cNvPr id="2" name="Rectángulo 1"/>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3" name="Imagen 2"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4" name="Imagen 3" descr="5.jpg"/>
          <p:cNvPicPr>
            <a:picLocks noChangeAspect="1"/>
          </p:cNvPicPr>
          <p:nvPr userDrawn="1"/>
        </p:nvPicPr>
        <p:blipFill>
          <a:blip r:embed="rId3"/>
          <a:stretch>
            <a:fillRect/>
          </a:stretch>
        </p:blipFill>
        <p:spPr>
          <a:xfrm>
            <a:off x="4575175" y="0"/>
            <a:ext cx="4568825" cy="6858001"/>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14" name="Rectángulo 13"/>
          <p:cNvSpPr/>
          <p:nvPr userDrawn="1"/>
        </p:nvSpPr>
        <p:spPr>
          <a:xfrm>
            <a:off x="586828" y="385379"/>
            <a:ext cx="8084206" cy="700690"/>
          </a:xfrm>
          <a:prstGeom prst="rect">
            <a:avLst/>
          </a:prstGeom>
          <a:solidFill>
            <a:srgbClr val="F8751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6" name="Rectángulo 15"/>
          <p:cNvSpPr/>
          <p:nvPr userDrawn="1"/>
        </p:nvSpPr>
        <p:spPr>
          <a:xfrm>
            <a:off x="4117848" y="297797"/>
            <a:ext cx="1156138" cy="166414"/>
          </a:xfrm>
          <a:prstGeom prst="rect">
            <a:avLst/>
          </a:prstGeom>
          <a:solidFill>
            <a:srgbClr val="F8751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7" name="Rectángulo 16"/>
          <p:cNvSpPr/>
          <p:nvPr userDrawn="1"/>
        </p:nvSpPr>
        <p:spPr>
          <a:xfrm>
            <a:off x="5264579" y="297797"/>
            <a:ext cx="1156138" cy="166414"/>
          </a:xfrm>
          <a:prstGeom prst="rect">
            <a:avLst/>
          </a:prstGeom>
          <a:solidFill>
            <a:srgbClr val="FAB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8" name="Rectángulo 17"/>
          <p:cNvSpPr/>
          <p:nvPr userDrawn="1"/>
        </p:nvSpPr>
        <p:spPr>
          <a:xfrm>
            <a:off x="6411310" y="297797"/>
            <a:ext cx="1156138" cy="166414"/>
          </a:xfrm>
          <a:prstGeom prst="rect">
            <a:avLst/>
          </a:prstGeom>
          <a:solidFill>
            <a:srgbClr val="FBCCA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9" name="Rectángulo 18"/>
          <p:cNvSpPr/>
          <p:nvPr userDrawn="1"/>
        </p:nvSpPr>
        <p:spPr>
          <a:xfrm>
            <a:off x="7514896" y="297797"/>
            <a:ext cx="1156138" cy="166414"/>
          </a:xfrm>
          <a:prstGeom prst="rect">
            <a:avLst/>
          </a:prstGeom>
          <a:solidFill>
            <a:srgbClr val="FCDE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4_En blanco">
    <p:spTree>
      <p:nvGrpSpPr>
        <p:cNvPr id="1" name=""/>
        <p:cNvGrpSpPr/>
        <p:nvPr/>
      </p:nvGrpSpPr>
      <p:grpSpPr>
        <a:xfrm>
          <a:off x="0" y="0"/>
          <a:ext cx="0" cy="0"/>
          <a:chOff x="0" y="0"/>
          <a:chExt cx="0" cy="0"/>
        </a:xfrm>
      </p:grpSpPr>
      <p:sp>
        <p:nvSpPr>
          <p:cNvPr id="2" name="Rectángulo 1"/>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3" name="Imagen 2"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4" name="Imagen 3" descr="6.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14" name="Rectángulo 13"/>
          <p:cNvSpPr/>
          <p:nvPr userDrawn="1"/>
        </p:nvSpPr>
        <p:spPr>
          <a:xfrm>
            <a:off x="586828" y="385379"/>
            <a:ext cx="8084206" cy="700690"/>
          </a:xfrm>
          <a:prstGeom prst="rect">
            <a:avLst/>
          </a:prstGeom>
          <a:solidFill>
            <a:srgbClr val="F8CA1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6" name="Rectángulo 15"/>
          <p:cNvSpPr/>
          <p:nvPr userDrawn="1"/>
        </p:nvSpPr>
        <p:spPr>
          <a:xfrm>
            <a:off x="4117848" y="297797"/>
            <a:ext cx="1156138" cy="166414"/>
          </a:xfrm>
          <a:prstGeom prst="rect">
            <a:avLst/>
          </a:prstGeom>
          <a:solidFill>
            <a:srgbClr val="F8CA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7" name="Rectángulo 16"/>
          <p:cNvSpPr/>
          <p:nvPr userDrawn="1"/>
        </p:nvSpPr>
        <p:spPr>
          <a:xfrm>
            <a:off x="5264579" y="297797"/>
            <a:ext cx="1156138" cy="166414"/>
          </a:xfrm>
          <a:prstGeom prst="rect">
            <a:avLst/>
          </a:prstGeom>
          <a:solidFill>
            <a:srgbClr val="FAE17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8" name="Rectángulo 17"/>
          <p:cNvSpPr/>
          <p:nvPr userDrawn="1"/>
        </p:nvSpPr>
        <p:spPr>
          <a:xfrm>
            <a:off x="6411310" y="297797"/>
            <a:ext cx="1156138" cy="166414"/>
          </a:xfrm>
          <a:prstGeom prst="rect">
            <a:avLst/>
          </a:prstGeom>
          <a:solidFill>
            <a:srgbClr val="FCEB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9" name="Rectángulo 18"/>
          <p:cNvSpPr/>
          <p:nvPr userDrawn="1"/>
        </p:nvSpPr>
        <p:spPr>
          <a:xfrm>
            <a:off x="7514896" y="297797"/>
            <a:ext cx="1156138" cy="166414"/>
          </a:xfrm>
          <a:prstGeom prst="rect">
            <a:avLst/>
          </a:prstGeom>
          <a:solidFill>
            <a:srgbClr val="FDF3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5_En blanco">
    <p:spTree>
      <p:nvGrpSpPr>
        <p:cNvPr id="1" name=""/>
        <p:cNvGrpSpPr/>
        <p:nvPr/>
      </p:nvGrpSpPr>
      <p:grpSpPr>
        <a:xfrm>
          <a:off x="0" y="0"/>
          <a:ext cx="0" cy="0"/>
          <a:chOff x="0" y="0"/>
          <a:chExt cx="0" cy="0"/>
        </a:xfrm>
      </p:grpSpPr>
      <p:sp>
        <p:nvSpPr>
          <p:cNvPr id="2" name="Rectángulo 1"/>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3" name="Imagen 2"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4" name="Imagen 3" descr="7.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14" name="Rectángulo 13"/>
          <p:cNvSpPr/>
          <p:nvPr userDrawn="1"/>
        </p:nvSpPr>
        <p:spPr>
          <a:xfrm>
            <a:off x="586828" y="385379"/>
            <a:ext cx="8084206" cy="700690"/>
          </a:xfrm>
          <a:prstGeom prst="rect">
            <a:avLst/>
          </a:prstGeom>
          <a:solidFill>
            <a:srgbClr val="A9120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6" name="Rectángulo 15"/>
          <p:cNvSpPr/>
          <p:nvPr userDrawn="1"/>
        </p:nvSpPr>
        <p:spPr>
          <a:xfrm>
            <a:off x="4117848" y="297797"/>
            <a:ext cx="1156138" cy="166414"/>
          </a:xfrm>
          <a:prstGeom prst="rect">
            <a:avLst/>
          </a:prstGeom>
          <a:solidFill>
            <a:srgbClr val="A912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7" name="Rectángulo 16"/>
          <p:cNvSpPr/>
          <p:nvPr userDrawn="1"/>
        </p:nvSpPr>
        <p:spPr>
          <a:xfrm>
            <a:off x="5264579" y="297797"/>
            <a:ext cx="1156138" cy="166414"/>
          </a:xfrm>
          <a:prstGeom prst="rect">
            <a:avLst/>
          </a:prstGeom>
          <a:solidFill>
            <a:srgbClr val="D1837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8" name="Rectángulo 17"/>
          <p:cNvSpPr/>
          <p:nvPr userDrawn="1"/>
        </p:nvSpPr>
        <p:spPr>
          <a:xfrm>
            <a:off x="6411310" y="297797"/>
            <a:ext cx="1156138" cy="166414"/>
          </a:xfrm>
          <a:prstGeom prst="rect">
            <a:avLst/>
          </a:prstGeom>
          <a:solidFill>
            <a:srgbClr val="DFA8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9" name="Rectángulo 18"/>
          <p:cNvSpPr/>
          <p:nvPr userDrawn="1"/>
        </p:nvSpPr>
        <p:spPr>
          <a:xfrm>
            <a:off x="7514896" y="297797"/>
            <a:ext cx="1156138" cy="166414"/>
          </a:xfrm>
          <a:prstGeom prst="rect">
            <a:avLst/>
          </a:prstGeom>
          <a:solidFill>
            <a:srgbClr val="EAC7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p>
            <a:fld id="{96F3445F-D772-5243-A7D6-03077CD255FB}" type="datetimeFigureOut">
              <a:rPr lang="es-ES_tradnl" smtClean="0"/>
              <a:pPr/>
              <a:t>07/12/2021</a:t>
            </a:fld>
            <a:endParaRPr lang="es-ES_tradnl" dirty="0"/>
          </a:p>
        </p:txBody>
      </p:sp>
      <p:sp>
        <p:nvSpPr>
          <p:cNvPr id="5" name="Marcador de pie de página 4"/>
          <p:cNvSpPr>
            <a:spLocks noGrp="1"/>
          </p:cNvSpPr>
          <p:nvPr>
            <p:ph type="ftr" sz="quarter" idx="11"/>
          </p:nvPr>
        </p:nvSpPr>
        <p:spPr/>
        <p:txBody>
          <a:bodyPr/>
          <a:lstStyle/>
          <a:p>
            <a:endParaRPr lang="es-ES_tradnl" dirty="0"/>
          </a:p>
        </p:txBody>
      </p:sp>
      <p:sp>
        <p:nvSpPr>
          <p:cNvPr id="6" name="Marcador de número de diapositiva 5"/>
          <p:cNvSpPr>
            <a:spLocks noGrp="1"/>
          </p:cNvSpPr>
          <p:nvPr>
            <p:ph type="sldNum" sz="quarter" idx="12"/>
          </p:nvPr>
        </p:nvSpPr>
        <p:spPr/>
        <p:txBody>
          <a:bodyPr/>
          <a:lstStyle/>
          <a:p>
            <a:fld id="{F3D95B4F-20A2-A94E-9404-7FBE1821C2DD}" type="slidenum">
              <a:rPr lang="es-ES_tradnl" smtClean="0"/>
              <a:pPr/>
              <a:t>‹Nº›</a:t>
            </a:fld>
            <a:endParaRPr lang="es-ES_tradnl"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ítulo y texto vertical">
    <p:spTree>
      <p:nvGrpSpPr>
        <p:cNvPr id="1" name=""/>
        <p:cNvGrpSpPr/>
        <p:nvPr/>
      </p:nvGrpSpPr>
      <p:grpSpPr>
        <a:xfrm>
          <a:off x="0" y="0"/>
          <a:ext cx="0" cy="0"/>
          <a:chOff x="0" y="0"/>
          <a:chExt cx="0" cy="0"/>
        </a:xfrm>
      </p:grpSpPr>
      <p:sp>
        <p:nvSpPr>
          <p:cNvPr id="7" name="Rectángulo 6"/>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8" name="Imagen 7"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9" name="Imagen 8" descr="14.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14" name="Rectángulo 13"/>
          <p:cNvSpPr/>
          <p:nvPr userDrawn="1"/>
        </p:nvSpPr>
        <p:spPr>
          <a:xfrm>
            <a:off x="586828" y="385379"/>
            <a:ext cx="8084206" cy="700690"/>
          </a:xfrm>
          <a:prstGeom prst="rect">
            <a:avLst/>
          </a:prstGeom>
          <a:solidFill>
            <a:srgbClr val="71390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6" name="Rectángulo 15"/>
          <p:cNvSpPr/>
          <p:nvPr userDrawn="1"/>
        </p:nvSpPr>
        <p:spPr>
          <a:xfrm>
            <a:off x="4117848" y="297797"/>
            <a:ext cx="1156138" cy="166414"/>
          </a:xfrm>
          <a:prstGeom prst="rect">
            <a:avLst/>
          </a:prstGeom>
          <a:solidFill>
            <a:srgbClr val="71390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7" name="Rectángulo 16"/>
          <p:cNvSpPr/>
          <p:nvPr userDrawn="1"/>
        </p:nvSpPr>
        <p:spPr>
          <a:xfrm>
            <a:off x="5264579" y="297797"/>
            <a:ext cx="1156138" cy="166414"/>
          </a:xfrm>
          <a:prstGeom prst="rect">
            <a:avLst/>
          </a:prstGeom>
          <a:solidFill>
            <a:srgbClr val="B4967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8" name="Rectángulo 17"/>
          <p:cNvSpPr/>
          <p:nvPr userDrawn="1"/>
        </p:nvSpPr>
        <p:spPr>
          <a:xfrm>
            <a:off x="6411310" y="297797"/>
            <a:ext cx="1156138" cy="166414"/>
          </a:xfrm>
          <a:prstGeom prst="rect">
            <a:avLst/>
          </a:prstGeom>
          <a:solidFill>
            <a:srgbClr val="CBB6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9" name="Rectángulo 18"/>
          <p:cNvSpPr/>
          <p:nvPr userDrawn="1"/>
        </p:nvSpPr>
        <p:spPr>
          <a:xfrm>
            <a:off x="7514896" y="297797"/>
            <a:ext cx="1156138" cy="166414"/>
          </a:xfrm>
          <a:prstGeom prst="rect">
            <a:avLst/>
          </a:prstGeom>
          <a:solidFill>
            <a:srgbClr val="DCD0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ítulo vertical y texto">
    <p:spTree>
      <p:nvGrpSpPr>
        <p:cNvPr id="1" name=""/>
        <p:cNvGrpSpPr/>
        <p:nvPr/>
      </p:nvGrpSpPr>
      <p:grpSpPr>
        <a:xfrm>
          <a:off x="0" y="0"/>
          <a:ext cx="0" cy="0"/>
          <a:chOff x="0" y="0"/>
          <a:chExt cx="0" cy="0"/>
        </a:xfrm>
      </p:grpSpPr>
      <p:sp>
        <p:nvSpPr>
          <p:cNvPr id="7" name="Rectángulo 6"/>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8" name="Imagen 7"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9" name="Imagen 8" descr="15.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9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14" name="Rectángulo 13"/>
          <p:cNvSpPr/>
          <p:nvPr userDrawn="1"/>
        </p:nvSpPr>
        <p:spPr>
          <a:xfrm>
            <a:off x="586828" y="385379"/>
            <a:ext cx="8084206" cy="700690"/>
          </a:xfrm>
          <a:prstGeom prst="rect">
            <a:avLst/>
          </a:prstGeom>
          <a:solidFill>
            <a:srgbClr val="665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6" name="Rectángulo 15"/>
          <p:cNvSpPr/>
          <p:nvPr userDrawn="1"/>
        </p:nvSpPr>
        <p:spPr>
          <a:xfrm>
            <a:off x="4117848" y="297797"/>
            <a:ext cx="1156138" cy="166414"/>
          </a:xfrm>
          <a:prstGeom prst="rect">
            <a:avLst/>
          </a:prstGeom>
          <a:solidFill>
            <a:srgbClr val="665C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7" name="Rectángulo 16"/>
          <p:cNvSpPr/>
          <p:nvPr userDrawn="1"/>
        </p:nvSpPr>
        <p:spPr>
          <a:xfrm>
            <a:off x="5264579" y="297797"/>
            <a:ext cx="1156138" cy="166414"/>
          </a:xfrm>
          <a:prstGeom prst="rect">
            <a:avLst/>
          </a:prstGeom>
          <a:solidFill>
            <a:srgbClr val="AEA9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8" name="Rectángulo 17"/>
          <p:cNvSpPr/>
          <p:nvPr userDrawn="1"/>
        </p:nvSpPr>
        <p:spPr>
          <a:xfrm>
            <a:off x="6411310" y="297797"/>
            <a:ext cx="1156138" cy="166414"/>
          </a:xfrm>
          <a:prstGeom prst="rect">
            <a:avLst/>
          </a:prstGeom>
          <a:solidFill>
            <a:srgbClr val="C6C3B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9" name="Rectángulo 18"/>
          <p:cNvSpPr/>
          <p:nvPr userDrawn="1"/>
        </p:nvSpPr>
        <p:spPr>
          <a:xfrm>
            <a:off x="7514896" y="297797"/>
            <a:ext cx="1156138" cy="166414"/>
          </a:xfrm>
          <a:prstGeom prst="rect">
            <a:avLst/>
          </a:prstGeom>
          <a:solidFill>
            <a:srgbClr val="D9D8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pic>
        <p:nvPicPr>
          <p:cNvPr id="7" name="Imagen 6" descr="portada.jpg"/>
          <p:cNvPicPr>
            <a:picLocks noChangeAspect="1"/>
          </p:cNvPicPr>
          <p:nvPr userDrawn="1"/>
        </p:nvPicPr>
        <p:blipFill>
          <a:blip r:embed="rId2"/>
          <a:stretch>
            <a:fillRect/>
          </a:stretch>
        </p:blipFill>
        <p:spPr>
          <a:xfrm>
            <a:off x="4600575" y="0"/>
            <a:ext cx="4543425" cy="6858000"/>
          </a:xfrm>
          <a:prstGeom prst="rect">
            <a:avLst/>
          </a:prstGeom>
        </p:spPr>
      </p:pic>
      <p:pic>
        <p:nvPicPr>
          <p:cNvPr id="8" name="Imagen 7" descr="logo.jpg"/>
          <p:cNvPicPr>
            <a:picLocks noChangeAspect="1"/>
          </p:cNvPicPr>
          <p:nvPr userDrawn="1"/>
        </p:nvPicPr>
        <p:blipFill>
          <a:blip r:embed="rId3"/>
          <a:stretch>
            <a:fillRect/>
          </a:stretch>
        </p:blipFill>
        <p:spPr>
          <a:xfrm>
            <a:off x="955129" y="2294863"/>
            <a:ext cx="4720458" cy="1057186"/>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pic>
        <p:nvPicPr>
          <p:cNvPr id="2" name="Imagen 1" descr="ppt institucional-actualizado[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043416" cy="67818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11" name="Rectángulo 10"/>
          <p:cNvSpPr/>
          <p:nvPr userDrawn="1"/>
        </p:nvSpPr>
        <p:spPr>
          <a:xfrm>
            <a:off x="1748454" y="-27988"/>
            <a:ext cx="1731112" cy="1323439"/>
          </a:xfrm>
          <a:prstGeom prst="rect">
            <a:avLst/>
          </a:prstGeom>
        </p:spPr>
        <p:txBody>
          <a:bodyPr wrap="square">
            <a:spAutoFit/>
          </a:bodyPr>
          <a:lstStyle/>
          <a:p>
            <a:r>
              <a:rPr lang="es-ES_tradnl" sz="8000" b="1" dirty="0">
                <a:solidFill>
                  <a:srgbClr val="2871B4"/>
                </a:solidFill>
                <a:latin typeface="Myriad Pro"/>
                <a:cs typeface="Myriad Pro"/>
              </a:rPr>
              <a:t>16</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ólo el título">
    <p:spTree>
      <p:nvGrpSpPr>
        <p:cNvPr id="1" name=""/>
        <p:cNvGrpSpPr/>
        <p:nvPr/>
      </p:nvGrpSpPr>
      <p:grpSpPr>
        <a:xfrm>
          <a:off x="0" y="0"/>
          <a:ext cx="0" cy="0"/>
          <a:chOff x="0" y="0"/>
          <a:chExt cx="0" cy="0"/>
        </a:xfrm>
      </p:grpSpPr>
      <p:sp>
        <p:nvSpPr>
          <p:cNvPr id="6" name="Rectángulo 5"/>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8" name="Imagen 7" descr="1.jpg"/>
          <p:cNvPicPr>
            <a:picLocks noChangeAspect="1"/>
          </p:cNvPicPr>
          <p:nvPr userDrawn="1"/>
        </p:nvPicPr>
        <p:blipFill>
          <a:blip r:embed="rId3"/>
          <a:stretch>
            <a:fillRect/>
          </a:stretch>
        </p:blipFill>
        <p:spPr>
          <a:xfrm>
            <a:off x="4575175" y="0"/>
            <a:ext cx="4568825" cy="6858001"/>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sp>
        <p:nvSpPr>
          <p:cNvPr id="5" name="Rectángulo 4"/>
          <p:cNvSpPr/>
          <p:nvPr userDrawn="1"/>
        </p:nvSpPr>
        <p:spPr>
          <a:xfrm>
            <a:off x="586828" y="385379"/>
            <a:ext cx="8084206" cy="700690"/>
          </a:xfrm>
          <a:prstGeom prst="rect">
            <a:avLst/>
          </a:prstGeom>
          <a:solidFill>
            <a:srgbClr val="4A216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9" name="Rectángulo 8"/>
          <p:cNvSpPr/>
          <p:nvPr userDrawn="1"/>
        </p:nvSpPr>
        <p:spPr>
          <a:xfrm>
            <a:off x="4117848" y="297797"/>
            <a:ext cx="1156138" cy="166414"/>
          </a:xfrm>
          <a:prstGeom prst="rect">
            <a:avLst/>
          </a:prstGeom>
          <a:solidFill>
            <a:srgbClr val="4A21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0" name="Rectángulo 9"/>
          <p:cNvSpPr/>
          <p:nvPr userDrawn="1"/>
        </p:nvSpPr>
        <p:spPr>
          <a:xfrm>
            <a:off x="5264579" y="297797"/>
            <a:ext cx="1156138" cy="166414"/>
          </a:xfrm>
          <a:prstGeom prst="rect">
            <a:avLst/>
          </a:prstGeom>
          <a:solidFill>
            <a:srgbClr val="5A35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1" name="Rectángulo 10"/>
          <p:cNvSpPr/>
          <p:nvPr userDrawn="1"/>
        </p:nvSpPr>
        <p:spPr>
          <a:xfrm>
            <a:off x="6411310" y="297797"/>
            <a:ext cx="1156138" cy="166414"/>
          </a:xfrm>
          <a:prstGeom prst="rect">
            <a:avLst/>
          </a:prstGeom>
          <a:solidFill>
            <a:srgbClr val="6D4E8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2" name="Rectángulo 11"/>
          <p:cNvSpPr/>
          <p:nvPr userDrawn="1"/>
        </p:nvSpPr>
        <p:spPr>
          <a:xfrm>
            <a:off x="7514896" y="297797"/>
            <a:ext cx="1156138" cy="166414"/>
          </a:xfrm>
          <a:prstGeom prst="rect">
            <a:avLst/>
          </a:prstGeom>
          <a:solidFill>
            <a:srgbClr val="7D669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5" name="Rectángulo 4"/>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6" name="Imagen 5"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7" name="Imagen 6" descr="3.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14" name="Rectángulo 13"/>
          <p:cNvSpPr/>
          <p:nvPr userDrawn="1"/>
        </p:nvSpPr>
        <p:spPr>
          <a:xfrm>
            <a:off x="586828" y="385379"/>
            <a:ext cx="8084206" cy="700690"/>
          </a:xfrm>
          <a:prstGeom prst="rect">
            <a:avLst/>
          </a:prstGeom>
          <a:solidFill>
            <a:srgbClr val="32A3C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6" name="Rectángulo 15"/>
          <p:cNvSpPr/>
          <p:nvPr userDrawn="1"/>
        </p:nvSpPr>
        <p:spPr>
          <a:xfrm>
            <a:off x="4117848" y="297797"/>
            <a:ext cx="1156138" cy="166414"/>
          </a:xfrm>
          <a:prstGeom prst="rect">
            <a:avLst/>
          </a:prstGeom>
          <a:solidFill>
            <a:srgbClr val="32A3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7" name="Rectángulo 16"/>
          <p:cNvSpPr/>
          <p:nvPr userDrawn="1"/>
        </p:nvSpPr>
        <p:spPr>
          <a:xfrm>
            <a:off x="5264579" y="297797"/>
            <a:ext cx="1156138" cy="166414"/>
          </a:xfrm>
          <a:prstGeom prst="rect">
            <a:avLst/>
          </a:prstGeom>
          <a:solidFill>
            <a:srgbClr val="45AC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8" name="Rectángulo 17"/>
          <p:cNvSpPr/>
          <p:nvPr userDrawn="1"/>
        </p:nvSpPr>
        <p:spPr>
          <a:xfrm>
            <a:off x="6411310" y="297797"/>
            <a:ext cx="1156138" cy="166414"/>
          </a:xfrm>
          <a:prstGeom prst="rect">
            <a:avLst/>
          </a:prstGeom>
          <a:solidFill>
            <a:srgbClr val="62B2C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9" name="Rectángulo 18"/>
          <p:cNvSpPr/>
          <p:nvPr userDrawn="1"/>
        </p:nvSpPr>
        <p:spPr>
          <a:xfrm>
            <a:off x="7514896" y="297797"/>
            <a:ext cx="1156138" cy="166414"/>
          </a:xfrm>
          <a:prstGeom prst="rect">
            <a:avLst/>
          </a:prstGeom>
          <a:solidFill>
            <a:srgbClr val="83BB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_tradnl"/>
              <a:t>Clic para editar título</a:t>
            </a:r>
          </a:p>
        </p:txBody>
      </p:sp>
      <p:sp>
        <p:nvSpPr>
          <p:cNvPr id="3" name="Marcador de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F3445F-D772-5243-A7D6-03077CD255FB}" type="datetimeFigureOut">
              <a:rPr lang="es-ES_tradnl" smtClean="0"/>
              <a:pPr/>
              <a:t>07/12/2021</a:t>
            </a:fld>
            <a:endParaRPr lang="es-ES_tradnl" dirty="0"/>
          </a:p>
        </p:txBody>
      </p:sp>
      <p:sp>
        <p:nvSpPr>
          <p:cNvPr id="5" name="Marcador de pie de pá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dirty="0"/>
          </a:p>
        </p:txBody>
      </p:sp>
      <p:sp>
        <p:nvSpPr>
          <p:cNvPr id="6" name="Marcador de número de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D95B4F-20A2-A94E-9404-7FBE1821C2DD}" type="slidenum">
              <a:rPr lang="es-ES_tradnl" smtClean="0"/>
              <a:pPr/>
              <a:t>‹Nº›</a:t>
            </a:fld>
            <a:endParaRPr lang="es-ES_tradnl"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7" r:id="rId7"/>
    <p:sldLayoutId id="2147483667" r:id="rId8"/>
    <p:sldLayoutId id="2147483678" r:id="rId9"/>
    <p:sldLayoutId id="2147483672" r:id="rId10"/>
    <p:sldLayoutId id="2147483679" r:id="rId11"/>
    <p:sldLayoutId id="2147483673" r:id="rId12"/>
    <p:sldLayoutId id="2147483680" r:id="rId13"/>
    <p:sldLayoutId id="2147483674" r:id="rId14"/>
    <p:sldLayoutId id="2147483681" r:id="rId15"/>
    <p:sldLayoutId id="2147483675" r:id="rId16"/>
    <p:sldLayoutId id="2147483682" r:id="rId17"/>
    <p:sldLayoutId id="2147483676" r:id="rId18"/>
    <p:sldLayoutId id="2147483683" r:id="rId19"/>
    <p:sldLayoutId id="2147483670" r:id="rId20"/>
    <p:sldLayoutId id="2147483684" r:id="rId21"/>
    <p:sldLayoutId id="2147483671" r:id="rId22"/>
    <p:sldLayoutId id="2147483685" r:id="rId2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onsultoria-estrategica.blogspot.com/2005/03/fines-y-objetivos.html" TargetMode="External"/><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750811" y="3694012"/>
            <a:ext cx="3416742" cy="2246769"/>
          </a:xfrm>
          <a:prstGeom prst="rect">
            <a:avLst/>
          </a:prstGeom>
        </p:spPr>
        <p:txBody>
          <a:bodyPr wrap="square">
            <a:spAutoFit/>
          </a:bodyPr>
          <a:lstStyle/>
          <a:p>
            <a:pPr algn="ctr"/>
            <a:r>
              <a:rPr lang="es-ES" sz="2800" b="1" dirty="0">
                <a:latin typeface="Calibri" pitchFamily="34" charset="0"/>
              </a:rPr>
              <a:t>MODELO ENTIDAD RELACIÓN ASIGNACIÓN DE </a:t>
            </a:r>
          </a:p>
          <a:p>
            <a:pPr algn="ctr"/>
            <a:r>
              <a:rPr lang="es-ES" sz="2800" b="1" dirty="0">
                <a:latin typeface="Calibri" pitchFamily="34" charset="0"/>
              </a:rPr>
              <a:t>IDENTIFICADORES</a:t>
            </a:r>
          </a:p>
          <a:p>
            <a:pPr algn="ctr"/>
            <a:r>
              <a:rPr lang="es-ES" sz="2800" b="1" dirty="0">
                <a:latin typeface="Calibri" pitchFamily="34" charset="0"/>
              </a:rPr>
              <a:t>ÚNICOS</a:t>
            </a:r>
            <a:endParaRPr lang="es-CL" sz="2800" b="1" dirty="0">
              <a:latin typeface="Calibri" pitchFamily="34" charset="0"/>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00" y="2297121"/>
            <a:ext cx="6616700" cy="110721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4472299" y="579441"/>
            <a:ext cx="3747026" cy="523220"/>
          </a:xfrm>
          <a:prstGeom prst="rect">
            <a:avLst/>
          </a:prstGeom>
          <a:noFill/>
        </p:spPr>
        <p:txBody>
          <a:bodyPr wrap="square" rtlCol="0">
            <a:spAutoFit/>
          </a:bodyPr>
          <a:lstStyle/>
          <a:p>
            <a:pPr algn="r"/>
            <a:r>
              <a:rPr lang="es-419" sz="2800" dirty="0">
                <a:solidFill>
                  <a:srgbClr val="FFFFFF"/>
                </a:solidFill>
              </a:rPr>
              <a:t>Objetivos de la Clase</a:t>
            </a:r>
            <a:endParaRPr lang="es-ES_tradnl" sz="2800" dirty="0">
              <a:solidFill>
                <a:srgbClr val="FFFFFF"/>
              </a:solidFill>
            </a:endParaRPr>
          </a:p>
        </p:txBody>
      </p:sp>
      <p:sp>
        <p:nvSpPr>
          <p:cNvPr id="4" name="CuadroTexto 3">
            <a:extLst>
              <a:ext uri="{FF2B5EF4-FFF2-40B4-BE49-F238E27FC236}">
                <a16:creationId xmlns:a16="http://schemas.microsoft.com/office/drawing/2014/main" id="{7A93E5A9-FB2E-489D-BE64-F20A4EFCEF67}"/>
              </a:ext>
            </a:extLst>
          </p:cNvPr>
          <p:cNvSpPr txBox="1"/>
          <p:nvPr/>
        </p:nvSpPr>
        <p:spPr>
          <a:xfrm>
            <a:off x="598701" y="1893058"/>
            <a:ext cx="8145194" cy="840230"/>
          </a:xfrm>
          <a:prstGeom prst="rect">
            <a:avLst/>
          </a:prstGeom>
          <a:noFill/>
        </p:spPr>
        <p:txBody>
          <a:bodyPr wrap="square" rtlCol="0">
            <a:spAutoFit/>
          </a:bodyPr>
          <a:lstStyle/>
          <a:p>
            <a:pPr marL="285750" indent="-285750" algn="just">
              <a:lnSpc>
                <a:spcPct val="90000"/>
              </a:lnSpc>
              <a:buFont typeface="Wingdings" panose="05000000000000000000" pitchFamily="2" charset="2"/>
              <a:buChar char="§"/>
            </a:pPr>
            <a:r>
              <a:rPr lang="es-CL" sz="1800" dirty="0">
                <a:latin typeface="Arial" panose="020B0604020202020204" pitchFamily="34" charset="0"/>
                <a:cs typeface="Arial" panose="020B0604020202020204" pitchFamily="34" charset="0"/>
              </a:rPr>
              <a:t>Definir qué es  Identificador Único de una Entidad.</a:t>
            </a:r>
          </a:p>
          <a:p>
            <a:pPr marL="285750" indent="-285750" algn="just">
              <a:lnSpc>
                <a:spcPct val="90000"/>
              </a:lnSpc>
              <a:buFont typeface="Wingdings" panose="05000000000000000000" pitchFamily="2" charset="2"/>
              <a:buChar char="§"/>
            </a:pPr>
            <a:r>
              <a:rPr lang="es-CL" sz="1800" dirty="0">
                <a:latin typeface="Arial" panose="020B0604020202020204" pitchFamily="34" charset="0"/>
                <a:cs typeface="Arial" panose="020B0604020202020204" pitchFamily="34" charset="0"/>
              </a:rPr>
              <a:t>Diferenciar una Entidad Fuerte de una Entidad Débil.</a:t>
            </a:r>
          </a:p>
          <a:p>
            <a:pPr marL="285750" indent="-285750" algn="just">
              <a:lnSpc>
                <a:spcPct val="90000"/>
              </a:lnSpc>
              <a:buFont typeface="Wingdings" panose="05000000000000000000" pitchFamily="2" charset="2"/>
              <a:buChar char="§"/>
            </a:pPr>
            <a:r>
              <a:rPr lang="es-CL" sz="1800" dirty="0">
                <a:latin typeface="Arial" panose="020B0604020202020204" pitchFamily="34" charset="0"/>
                <a:cs typeface="Arial" panose="020B0604020202020204" pitchFamily="34" charset="0"/>
              </a:rPr>
              <a:t>Características de las Entidades Débiles.</a:t>
            </a:r>
          </a:p>
        </p:txBody>
      </p:sp>
      <p:pic>
        <p:nvPicPr>
          <p:cNvPr id="8" name="Imagen 7" descr="Icono&#10;&#10;Descripción generada automáticamente">
            <a:extLst>
              <a:ext uri="{FF2B5EF4-FFF2-40B4-BE49-F238E27FC236}">
                <a16:creationId xmlns:a16="http://schemas.microsoft.com/office/drawing/2014/main" id="{79CA5C71-61FD-4C9F-81BD-E2BDED1DDE0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684884" y="3872197"/>
            <a:ext cx="2173365" cy="202122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226244" y="579441"/>
            <a:ext cx="7993082" cy="523220"/>
          </a:xfrm>
          <a:prstGeom prst="rect">
            <a:avLst/>
          </a:prstGeom>
          <a:noFill/>
        </p:spPr>
        <p:txBody>
          <a:bodyPr wrap="square" rtlCol="0">
            <a:spAutoFit/>
          </a:bodyPr>
          <a:lstStyle/>
          <a:p>
            <a:pPr algn="r"/>
            <a:r>
              <a:rPr lang="es-419" sz="2800" dirty="0">
                <a:solidFill>
                  <a:srgbClr val="FFFFFF"/>
                </a:solidFill>
              </a:rPr>
              <a:t>Identificadores Únicos (UID o IDU)</a:t>
            </a:r>
            <a:endParaRPr lang="es-ES_tradnl" sz="2800" dirty="0">
              <a:solidFill>
                <a:srgbClr val="FFFFFF"/>
              </a:solidFill>
            </a:endParaRPr>
          </a:p>
        </p:txBody>
      </p:sp>
      <p:pic>
        <p:nvPicPr>
          <p:cNvPr id="14" name="Picture 6" descr="C:\Users\user\Documents\DonationCoder\ScreenshotCaptor\Screenshots\Screenshot - 27-08-2012 , 21_42_40.png">
            <a:extLst>
              <a:ext uri="{FF2B5EF4-FFF2-40B4-BE49-F238E27FC236}">
                <a16:creationId xmlns:a16="http://schemas.microsoft.com/office/drawing/2014/main" id="{2BD17FCF-5A00-4662-8379-036ADD243B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9074" y="1428072"/>
            <a:ext cx="7085851" cy="414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Conector recto de flecha 2">
            <a:extLst>
              <a:ext uri="{FF2B5EF4-FFF2-40B4-BE49-F238E27FC236}">
                <a16:creationId xmlns:a16="http://schemas.microsoft.com/office/drawing/2014/main" id="{409D5033-51EA-44CD-A844-835FC0BBCDAB}"/>
              </a:ext>
            </a:extLst>
          </p:cNvPr>
          <p:cNvCxnSpPr/>
          <p:nvPr/>
        </p:nvCxnSpPr>
        <p:spPr>
          <a:xfrm>
            <a:off x="297265" y="1793290"/>
            <a:ext cx="802830"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0" name="Conector recto de flecha 19">
            <a:extLst>
              <a:ext uri="{FF2B5EF4-FFF2-40B4-BE49-F238E27FC236}">
                <a16:creationId xmlns:a16="http://schemas.microsoft.com/office/drawing/2014/main" id="{784001C9-D491-4506-8FF2-FB8590EE3E2B}"/>
              </a:ext>
            </a:extLst>
          </p:cNvPr>
          <p:cNvCxnSpPr/>
          <p:nvPr/>
        </p:nvCxnSpPr>
        <p:spPr>
          <a:xfrm>
            <a:off x="297265" y="4449193"/>
            <a:ext cx="802830"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1" name="Conector recto de flecha 20">
            <a:extLst>
              <a:ext uri="{FF2B5EF4-FFF2-40B4-BE49-F238E27FC236}">
                <a16:creationId xmlns:a16="http://schemas.microsoft.com/office/drawing/2014/main" id="{8055B4F7-B35D-4EF4-AF66-ED2CD0677FAD}"/>
              </a:ext>
            </a:extLst>
          </p:cNvPr>
          <p:cNvCxnSpPr/>
          <p:nvPr/>
        </p:nvCxnSpPr>
        <p:spPr>
          <a:xfrm>
            <a:off x="5172330" y="4537969"/>
            <a:ext cx="802830"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4" name="Rectángulo 3">
            <a:extLst>
              <a:ext uri="{FF2B5EF4-FFF2-40B4-BE49-F238E27FC236}">
                <a16:creationId xmlns:a16="http://schemas.microsoft.com/office/drawing/2014/main" id="{1337CF7B-266F-41B1-BD1A-373CED191AAA}"/>
              </a:ext>
            </a:extLst>
          </p:cNvPr>
          <p:cNvSpPr/>
          <p:nvPr/>
        </p:nvSpPr>
        <p:spPr>
          <a:xfrm>
            <a:off x="5663953" y="2006353"/>
            <a:ext cx="213064" cy="514905"/>
          </a:xfrm>
          <a:prstGeom prst="rect">
            <a:avLst/>
          </a:prstGeom>
          <a:noFill/>
          <a:ln w="28575">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L" dirty="0"/>
          </a:p>
        </p:txBody>
      </p:sp>
      <p:sp>
        <p:nvSpPr>
          <p:cNvPr id="22" name="Rectángulo 21">
            <a:extLst>
              <a:ext uri="{FF2B5EF4-FFF2-40B4-BE49-F238E27FC236}">
                <a16:creationId xmlns:a16="http://schemas.microsoft.com/office/drawing/2014/main" id="{78CD0CD6-7694-497B-A6FE-120DA3209855}"/>
              </a:ext>
            </a:extLst>
          </p:cNvPr>
          <p:cNvSpPr/>
          <p:nvPr/>
        </p:nvSpPr>
        <p:spPr>
          <a:xfrm rot="5400000">
            <a:off x="6843252" y="2798686"/>
            <a:ext cx="213064" cy="514905"/>
          </a:xfrm>
          <a:prstGeom prst="rect">
            <a:avLst/>
          </a:prstGeom>
          <a:noFill/>
          <a:ln w="28575">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L" dirty="0"/>
          </a:p>
        </p:txBody>
      </p:sp>
      <p:sp>
        <p:nvSpPr>
          <p:cNvPr id="23" name="15 CuadroTexto">
            <a:extLst>
              <a:ext uri="{FF2B5EF4-FFF2-40B4-BE49-F238E27FC236}">
                <a16:creationId xmlns:a16="http://schemas.microsoft.com/office/drawing/2014/main" id="{E2EEEA63-144F-476D-A0EB-176D080459DF}"/>
              </a:ext>
            </a:extLst>
          </p:cNvPr>
          <p:cNvSpPr txBox="1">
            <a:spLocks noChangeArrowheads="1"/>
          </p:cNvSpPr>
          <p:nvPr/>
        </p:nvSpPr>
        <p:spPr bwMode="auto">
          <a:xfrm>
            <a:off x="4103656" y="3013075"/>
            <a:ext cx="250421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defRPr>
            </a:lvl1pPr>
            <a:lvl2pPr marL="742950" indent="-285750" eaLnBrk="0" hangingPunct="0">
              <a:defRPr sz="2000">
                <a:solidFill>
                  <a:schemeClr val="tx1"/>
                </a:solidFill>
                <a:latin typeface="Times New Roman" pitchFamily="18" charset="0"/>
              </a:defRPr>
            </a:lvl2pPr>
            <a:lvl3pPr marL="1143000" indent="-228600" eaLnBrk="0" hangingPunct="0">
              <a:defRPr sz="2000">
                <a:solidFill>
                  <a:schemeClr val="tx1"/>
                </a:solidFill>
                <a:latin typeface="Times New Roman" pitchFamily="18" charset="0"/>
              </a:defRPr>
            </a:lvl3pPr>
            <a:lvl4pPr marL="1600200" indent="-228600" eaLnBrk="0" hangingPunct="0">
              <a:defRPr sz="2000">
                <a:solidFill>
                  <a:schemeClr val="tx1"/>
                </a:solidFill>
                <a:latin typeface="Times New Roman" pitchFamily="18" charset="0"/>
              </a:defRPr>
            </a:lvl4pPr>
            <a:lvl5pPr marL="2057400" indent="-228600" eaLnBrk="0" hangingPunct="0">
              <a:defRPr sz="2000">
                <a:solidFill>
                  <a:schemeClr val="tx1"/>
                </a:solidFill>
                <a:latin typeface="Times New Roman" pitchFamily="18" charset="0"/>
              </a:defRPr>
            </a:lvl5pPr>
            <a:lvl6pPr marL="2514600" indent="-228600" eaLnBrk="0" fontAlgn="base" hangingPunct="0">
              <a:spcBef>
                <a:spcPct val="0"/>
              </a:spcBef>
              <a:spcAft>
                <a:spcPct val="0"/>
              </a:spcAft>
              <a:defRPr sz="2000">
                <a:solidFill>
                  <a:schemeClr val="tx1"/>
                </a:solidFill>
                <a:latin typeface="Times New Roman" pitchFamily="18" charset="0"/>
              </a:defRPr>
            </a:lvl6pPr>
            <a:lvl7pPr marL="2971800" indent="-228600" eaLnBrk="0" fontAlgn="base" hangingPunct="0">
              <a:spcBef>
                <a:spcPct val="0"/>
              </a:spcBef>
              <a:spcAft>
                <a:spcPct val="0"/>
              </a:spcAft>
              <a:defRPr sz="2000">
                <a:solidFill>
                  <a:schemeClr val="tx1"/>
                </a:solidFill>
                <a:latin typeface="Times New Roman" pitchFamily="18" charset="0"/>
              </a:defRPr>
            </a:lvl7pPr>
            <a:lvl8pPr marL="3429000" indent="-228600" eaLnBrk="0" fontAlgn="base" hangingPunct="0">
              <a:spcBef>
                <a:spcPct val="0"/>
              </a:spcBef>
              <a:spcAft>
                <a:spcPct val="0"/>
              </a:spcAft>
              <a:defRPr sz="2000">
                <a:solidFill>
                  <a:schemeClr val="tx1"/>
                </a:solidFill>
                <a:latin typeface="Times New Roman" pitchFamily="18" charset="0"/>
              </a:defRPr>
            </a:lvl8pPr>
            <a:lvl9pPr marL="3886200" indent="-228600" eaLnBrk="0" fontAlgn="base" hangingPunct="0">
              <a:spcBef>
                <a:spcPct val="0"/>
              </a:spcBef>
              <a:spcAft>
                <a:spcPct val="0"/>
              </a:spcAft>
              <a:defRPr sz="2000">
                <a:solidFill>
                  <a:schemeClr val="tx1"/>
                </a:solidFill>
                <a:latin typeface="Times New Roman" pitchFamily="18" charset="0"/>
              </a:defRPr>
            </a:lvl9pPr>
          </a:lstStyle>
          <a:p>
            <a:pPr algn="just" eaLnBrk="1" hangingPunct="1"/>
            <a:r>
              <a:rPr lang="es-ES" sz="1100" dirty="0">
                <a:latin typeface="Arial" panose="020B0604020202020204" pitchFamily="34" charset="0"/>
                <a:cs typeface="Arial" panose="020B0604020202020204" pitchFamily="34" charset="0"/>
              </a:rPr>
              <a:t>La línea vertical en la relación indica</a:t>
            </a:r>
          </a:p>
          <a:p>
            <a:pPr algn="just" eaLnBrk="1" hangingPunct="1"/>
            <a:r>
              <a:rPr lang="es-ES" sz="1100" dirty="0">
                <a:latin typeface="Arial" panose="020B0604020202020204" pitchFamily="34" charset="0"/>
                <a:cs typeface="Arial" panose="020B0604020202020204" pitchFamily="34" charset="0"/>
              </a:rPr>
              <a:t>que es parte del identificador único</a:t>
            </a:r>
          </a:p>
          <a:p>
            <a:pPr algn="just" eaLnBrk="1" hangingPunct="1"/>
            <a:r>
              <a:rPr lang="es-ES" sz="1100" dirty="0">
                <a:latin typeface="Arial" panose="020B0604020202020204" pitchFamily="34" charset="0"/>
                <a:cs typeface="Arial" panose="020B0604020202020204" pitchFamily="34" charset="0"/>
              </a:rPr>
              <a:t>de la entidad . También se denomina</a:t>
            </a:r>
          </a:p>
          <a:p>
            <a:pPr algn="just" eaLnBrk="1" hangingPunct="1"/>
            <a:r>
              <a:rPr lang="es-ES" sz="1100" dirty="0">
                <a:latin typeface="Arial" panose="020B0604020202020204" pitchFamily="34" charset="0"/>
                <a:cs typeface="Arial" panose="020B0604020202020204" pitchFamily="34" charset="0"/>
              </a:rPr>
              <a:t>relación de identificación.</a:t>
            </a:r>
            <a:endParaRPr lang="es-CL"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72904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226244" y="579441"/>
            <a:ext cx="7993082" cy="523220"/>
          </a:xfrm>
          <a:prstGeom prst="rect">
            <a:avLst/>
          </a:prstGeom>
          <a:noFill/>
        </p:spPr>
        <p:txBody>
          <a:bodyPr wrap="square" rtlCol="0">
            <a:spAutoFit/>
          </a:bodyPr>
          <a:lstStyle/>
          <a:p>
            <a:pPr algn="r"/>
            <a:r>
              <a:rPr lang="es-419" sz="2800" dirty="0">
                <a:solidFill>
                  <a:srgbClr val="FFFFFF"/>
                </a:solidFill>
              </a:rPr>
              <a:t>Identificadores Únicos</a:t>
            </a:r>
            <a:endParaRPr lang="es-ES_tradnl" sz="2800" dirty="0">
              <a:solidFill>
                <a:srgbClr val="FFFFFF"/>
              </a:solidFill>
            </a:endParaRPr>
          </a:p>
        </p:txBody>
      </p:sp>
      <p:sp>
        <p:nvSpPr>
          <p:cNvPr id="10" name="Rectangle 3">
            <a:extLst>
              <a:ext uri="{FF2B5EF4-FFF2-40B4-BE49-F238E27FC236}">
                <a16:creationId xmlns:a16="http://schemas.microsoft.com/office/drawing/2014/main" id="{04F38D4E-3760-43D2-AF04-E714658CC1FA}"/>
              </a:ext>
            </a:extLst>
          </p:cNvPr>
          <p:cNvSpPr txBox="1">
            <a:spLocks noChangeArrowheads="1"/>
          </p:cNvSpPr>
          <p:nvPr/>
        </p:nvSpPr>
        <p:spPr bwMode="auto">
          <a:xfrm>
            <a:off x="342106" y="1374576"/>
            <a:ext cx="8459787" cy="43276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80000"/>
              </a:lnSpc>
              <a:buFont typeface="Wingdings" panose="05000000000000000000" pitchFamily="2" charset="2"/>
              <a:buChar char="§"/>
            </a:pPr>
            <a:r>
              <a:rPr lang="es-CL" sz="1800" dirty="0">
                <a:latin typeface="Arial" panose="020B0604020202020204" pitchFamily="34" charset="0"/>
                <a:cs typeface="Arial" panose="020B0604020202020204" pitchFamily="34" charset="0"/>
              </a:rPr>
              <a:t>Ejemplos de Identificadores Únicos:</a:t>
            </a:r>
            <a:endParaRPr lang="es-ES" sz="1800" dirty="0">
              <a:latin typeface="Arial" panose="020B0604020202020204" pitchFamily="34" charset="0"/>
              <a:cs typeface="Arial" panose="020B0604020202020204" pitchFamily="34" charset="0"/>
            </a:endParaRPr>
          </a:p>
          <a:p>
            <a:pPr>
              <a:lnSpc>
                <a:spcPct val="80000"/>
              </a:lnSpc>
              <a:buFont typeface="Wingdings" panose="05000000000000000000" pitchFamily="2" charset="2"/>
              <a:buChar char="§"/>
            </a:pPr>
            <a:endParaRPr lang="es-MX" sz="1800" dirty="0">
              <a:latin typeface="Arial" panose="020B0604020202020204" pitchFamily="34" charset="0"/>
              <a:cs typeface="Arial" panose="020B0604020202020204" pitchFamily="34" charset="0"/>
            </a:endParaRPr>
          </a:p>
        </p:txBody>
      </p:sp>
      <p:pic>
        <p:nvPicPr>
          <p:cNvPr id="12" name="Picture 24" descr="Screenshot - 30-08-2012 , 11_58_30">
            <a:extLst>
              <a:ext uri="{FF2B5EF4-FFF2-40B4-BE49-F238E27FC236}">
                <a16:creationId xmlns:a16="http://schemas.microsoft.com/office/drawing/2014/main" id="{097D9D29-3C47-4D29-9C11-148353025E9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0743" y="3652616"/>
            <a:ext cx="2414611" cy="1617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4" descr="les0802.gif">
            <a:extLst>
              <a:ext uri="{FF2B5EF4-FFF2-40B4-BE49-F238E27FC236}">
                <a16:creationId xmlns:a16="http://schemas.microsoft.com/office/drawing/2014/main" id="{15781BC7-9DE0-472B-9F11-349602334B9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34392" y="1770826"/>
            <a:ext cx="2345801" cy="1546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12">
            <a:extLst>
              <a:ext uri="{FF2B5EF4-FFF2-40B4-BE49-F238E27FC236}">
                <a16:creationId xmlns:a16="http://schemas.microsoft.com/office/drawing/2014/main" id="{9A713437-1CF4-433B-BE7C-1379D5A13BD0}"/>
              </a:ext>
            </a:extLst>
          </p:cNvPr>
          <p:cNvSpPr txBox="1">
            <a:spLocks noChangeArrowheads="1"/>
          </p:cNvSpPr>
          <p:nvPr/>
        </p:nvSpPr>
        <p:spPr bwMode="auto">
          <a:xfrm>
            <a:off x="2725861" y="1878780"/>
            <a:ext cx="14589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defTabSz="228600" eaLnBrk="0" hangingPunct="0">
              <a:defRPr sz="2000">
                <a:solidFill>
                  <a:schemeClr val="tx1"/>
                </a:solidFill>
                <a:latin typeface="Times New Roman" pitchFamily="18" charset="0"/>
              </a:defRPr>
            </a:lvl1pPr>
            <a:lvl2pPr marL="742950" indent="-285750" defTabSz="228600" eaLnBrk="0" hangingPunct="0">
              <a:defRPr sz="2000">
                <a:solidFill>
                  <a:schemeClr val="tx1"/>
                </a:solidFill>
                <a:latin typeface="Times New Roman" pitchFamily="18" charset="0"/>
              </a:defRPr>
            </a:lvl2pPr>
            <a:lvl3pPr marL="1143000" indent="-228600" defTabSz="228600" eaLnBrk="0" hangingPunct="0">
              <a:defRPr sz="2000">
                <a:solidFill>
                  <a:schemeClr val="tx1"/>
                </a:solidFill>
                <a:latin typeface="Times New Roman" pitchFamily="18" charset="0"/>
              </a:defRPr>
            </a:lvl3pPr>
            <a:lvl4pPr marL="1600200" indent="-228600" defTabSz="228600" eaLnBrk="0" hangingPunct="0">
              <a:defRPr sz="2000">
                <a:solidFill>
                  <a:schemeClr val="tx1"/>
                </a:solidFill>
                <a:latin typeface="Times New Roman" pitchFamily="18" charset="0"/>
              </a:defRPr>
            </a:lvl4pPr>
            <a:lvl5pPr marL="2057400" indent="-228600" defTabSz="228600" eaLnBrk="0" hangingPunct="0">
              <a:defRPr sz="2000">
                <a:solidFill>
                  <a:schemeClr val="tx1"/>
                </a:solidFill>
                <a:latin typeface="Times New Roman" pitchFamily="18" charset="0"/>
              </a:defRPr>
            </a:lvl5pPr>
            <a:lvl6pPr marL="2514600" indent="-228600" defTabSz="228600" eaLnBrk="0" fontAlgn="base" hangingPunct="0">
              <a:spcBef>
                <a:spcPct val="0"/>
              </a:spcBef>
              <a:spcAft>
                <a:spcPct val="0"/>
              </a:spcAft>
              <a:defRPr sz="2000">
                <a:solidFill>
                  <a:schemeClr val="tx1"/>
                </a:solidFill>
                <a:latin typeface="Times New Roman" pitchFamily="18" charset="0"/>
              </a:defRPr>
            </a:lvl6pPr>
            <a:lvl7pPr marL="2971800" indent="-228600" defTabSz="228600" eaLnBrk="0" fontAlgn="base" hangingPunct="0">
              <a:spcBef>
                <a:spcPct val="0"/>
              </a:spcBef>
              <a:spcAft>
                <a:spcPct val="0"/>
              </a:spcAft>
              <a:defRPr sz="2000">
                <a:solidFill>
                  <a:schemeClr val="tx1"/>
                </a:solidFill>
                <a:latin typeface="Times New Roman" pitchFamily="18" charset="0"/>
              </a:defRPr>
            </a:lvl7pPr>
            <a:lvl8pPr marL="3429000" indent="-228600" defTabSz="228600" eaLnBrk="0" fontAlgn="base" hangingPunct="0">
              <a:spcBef>
                <a:spcPct val="0"/>
              </a:spcBef>
              <a:spcAft>
                <a:spcPct val="0"/>
              </a:spcAft>
              <a:defRPr sz="2000">
                <a:solidFill>
                  <a:schemeClr val="tx1"/>
                </a:solidFill>
                <a:latin typeface="Times New Roman" pitchFamily="18" charset="0"/>
              </a:defRPr>
            </a:lvl8pPr>
            <a:lvl9pPr marL="3886200" indent="-228600" defTabSz="228600" eaLnBrk="0" fontAlgn="base" hangingPunct="0">
              <a:spcBef>
                <a:spcPct val="0"/>
              </a:spcBef>
              <a:spcAft>
                <a:spcPct val="0"/>
              </a:spcAft>
              <a:defRPr sz="2000">
                <a:solidFill>
                  <a:schemeClr val="tx1"/>
                </a:solidFill>
                <a:latin typeface="Times New Roman" pitchFamily="18" charset="0"/>
              </a:defRPr>
            </a:lvl9pPr>
          </a:lstStyle>
          <a:p>
            <a:pPr algn="ctr" eaLnBrk="1" hangingPunct="1"/>
            <a:r>
              <a:rPr lang="en-US" sz="1200" b="1" dirty="0">
                <a:latin typeface="Arial" panose="020B0604020202020204" pitchFamily="34" charset="0"/>
                <a:cs typeface="Arial" panose="020B0604020202020204" pitchFamily="34" charset="0"/>
              </a:rPr>
              <a:t>Único </a:t>
            </a:r>
          </a:p>
          <a:p>
            <a:pPr algn="ctr" eaLnBrk="1" hangingPunct="1"/>
            <a:r>
              <a:rPr lang="en-US" sz="1200" b="1" dirty="0">
                <a:latin typeface="Arial" panose="020B0604020202020204" pitchFamily="34" charset="0"/>
                <a:cs typeface="Arial" panose="020B0604020202020204" pitchFamily="34" charset="0"/>
              </a:rPr>
              <a:t>Atributo Identificador</a:t>
            </a:r>
          </a:p>
        </p:txBody>
      </p:sp>
      <p:sp>
        <p:nvSpPr>
          <p:cNvPr id="17" name="Text Box 15">
            <a:extLst>
              <a:ext uri="{FF2B5EF4-FFF2-40B4-BE49-F238E27FC236}">
                <a16:creationId xmlns:a16="http://schemas.microsoft.com/office/drawing/2014/main" id="{0F695F34-60DA-41BC-BA66-8D295A19E151}"/>
              </a:ext>
            </a:extLst>
          </p:cNvPr>
          <p:cNvSpPr txBox="1">
            <a:spLocks noChangeArrowheads="1"/>
          </p:cNvSpPr>
          <p:nvPr/>
        </p:nvSpPr>
        <p:spPr bwMode="auto">
          <a:xfrm>
            <a:off x="2566687" y="3743867"/>
            <a:ext cx="14589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defTabSz="228600" eaLnBrk="0" hangingPunct="0">
              <a:defRPr sz="2000">
                <a:solidFill>
                  <a:schemeClr val="tx1"/>
                </a:solidFill>
                <a:latin typeface="Times New Roman" pitchFamily="18" charset="0"/>
              </a:defRPr>
            </a:lvl1pPr>
            <a:lvl2pPr marL="742950" indent="-285750" defTabSz="228600" eaLnBrk="0" hangingPunct="0">
              <a:defRPr sz="2000">
                <a:solidFill>
                  <a:schemeClr val="tx1"/>
                </a:solidFill>
                <a:latin typeface="Times New Roman" pitchFamily="18" charset="0"/>
              </a:defRPr>
            </a:lvl2pPr>
            <a:lvl3pPr marL="1143000" indent="-228600" defTabSz="228600" eaLnBrk="0" hangingPunct="0">
              <a:defRPr sz="2000">
                <a:solidFill>
                  <a:schemeClr val="tx1"/>
                </a:solidFill>
                <a:latin typeface="Times New Roman" pitchFamily="18" charset="0"/>
              </a:defRPr>
            </a:lvl3pPr>
            <a:lvl4pPr marL="1600200" indent="-228600" defTabSz="228600" eaLnBrk="0" hangingPunct="0">
              <a:defRPr sz="2000">
                <a:solidFill>
                  <a:schemeClr val="tx1"/>
                </a:solidFill>
                <a:latin typeface="Times New Roman" pitchFamily="18" charset="0"/>
              </a:defRPr>
            </a:lvl4pPr>
            <a:lvl5pPr marL="2057400" indent="-228600" defTabSz="228600" eaLnBrk="0" hangingPunct="0">
              <a:defRPr sz="2000">
                <a:solidFill>
                  <a:schemeClr val="tx1"/>
                </a:solidFill>
                <a:latin typeface="Times New Roman" pitchFamily="18" charset="0"/>
              </a:defRPr>
            </a:lvl5pPr>
            <a:lvl6pPr marL="2514600" indent="-228600" defTabSz="228600" eaLnBrk="0" fontAlgn="base" hangingPunct="0">
              <a:spcBef>
                <a:spcPct val="0"/>
              </a:spcBef>
              <a:spcAft>
                <a:spcPct val="0"/>
              </a:spcAft>
              <a:defRPr sz="2000">
                <a:solidFill>
                  <a:schemeClr val="tx1"/>
                </a:solidFill>
                <a:latin typeface="Times New Roman" pitchFamily="18" charset="0"/>
              </a:defRPr>
            </a:lvl6pPr>
            <a:lvl7pPr marL="2971800" indent="-228600" defTabSz="228600" eaLnBrk="0" fontAlgn="base" hangingPunct="0">
              <a:spcBef>
                <a:spcPct val="0"/>
              </a:spcBef>
              <a:spcAft>
                <a:spcPct val="0"/>
              </a:spcAft>
              <a:defRPr sz="2000">
                <a:solidFill>
                  <a:schemeClr val="tx1"/>
                </a:solidFill>
                <a:latin typeface="Times New Roman" pitchFamily="18" charset="0"/>
              </a:defRPr>
            </a:lvl7pPr>
            <a:lvl8pPr marL="3429000" indent="-228600" defTabSz="228600" eaLnBrk="0" fontAlgn="base" hangingPunct="0">
              <a:spcBef>
                <a:spcPct val="0"/>
              </a:spcBef>
              <a:spcAft>
                <a:spcPct val="0"/>
              </a:spcAft>
              <a:defRPr sz="2000">
                <a:solidFill>
                  <a:schemeClr val="tx1"/>
                </a:solidFill>
                <a:latin typeface="Times New Roman" pitchFamily="18" charset="0"/>
              </a:defRPr>
            </a:lvl8pPr>
            <a:lvl9pPr marL="3886200" indent="-228600" defTabSz="228600" eaLnBrk="0" fontAlgn="base" hangingPunct="0">
              <a:spcBef>
                <a:spcPct val="0"/>
              </a:spcBef>
              <a:spcAft>
                <a:spcPct val="0"/>
              </a:spcAft>
              <a:defRPr sz="2000">
                <a:solidFill>
                  <a:schemeClr val="tx1"/>
                </a:solidFill>
                <a:latin typeface="Times New Roman" pitchFamily="18" charset="0"/>
              </a:defRPr>
            </a:lvl9pPr>
          </a:lstStyle>
          <a:p>
            <a:pPr algn="ctr" eaLnBrk="1" hangingPunct="1"/>
            <a:r>
              <a:rPr lang="en-US" sz="1200" b="1" dirty="0">
                <a:latin typeface="Arial" panose="020B0604020202020204" pitchFamily="34" charset="0"/>
                <a:cs typeface="Arial" panose="020B0604020202020204" pitchFamily="34" charset="0"/>
              </a:rPr>
              <a:t>Múltiples Atributos identificadores</a:t>
            </a:r>
          </a:p>
        </p:txBody>
      </p:sp>
      <p:sp>
        <p:nvSpPr>
          <p:cNvPr id="18" name="Line 18">
            <a:extLst>
              <a:ext uri="{FF2B5EF4-FFF2-40B4-BE49-F238E27FC236}">
                <a16:creationId xmlns:a16="http://schemas.microsoft.com/office/drawing/2014/main" id="{8BA52734-A118-4841-9B65-2199D7BF43DC}"/>
              </a:ext>
            </a:extLst>
          </p:cNvPr>
          <p:cNvSpPr>
            <a:spLocks noChangeShapeType="1"/>
          </p:cNvSpPr>
          <p:nvPr/>
        </p:nvSpPr>
        <p:spPr bwMode="auto">
          <a:xfrm flipH="1">
            <a:off x="3726355" y="4067827"/>
            <a:ext cx="304800" cy="0"/>
          </a:xfrm>
          <a:prstGeom prst="line">
            <a:avLst/>
          </a:prstGeom>
          <a:ln>
            <a:headEnd/>
            <a:tailEnd/>
          </a:ln>
          <a:extLst>
            <a:ext uri="{909E8E84-426E-40DD-AFC4-6F175D3DCCD1}">
              <a14:hiddenFill xmlns:a14="http://schemas.microsoft.com/office/drawing/2010/main">
                <a:noFill/>
              </a14:hiddenFill>
            </a:ext>
          </a:extLst>
        </p:spPr>
        <p:style>
          <a:lnRef idx="2">
            <a:schemeClr val="accent4"/>
          </a:lnRef>
          <a:fillRef idx="0">
            <a:schemeClr val="accent4"/>
          </a:fillRef>
          <a:effectRef idx="1">
            <a:schemeClr val="accent4"/>
          </a:effectRef>
          <a:fontRef idx="minor">
            <a:schemeClr val="tx1"/>
          </a:fontRef>
        </p:style>
        <p:txBody>
          <a:bodyPr anchor="ctr">
            <a:spAutoFit/>
          </a:bodyPr>
          <a:lstStyle/>
          <a:p>
            <a:endParaRPr lang="es-CL" dirty="0"/>
          </a:p>
        </p:txBody>
      </p:sp>
      <p:sp>
        <p:nvSpPr>
          <p:cNvPr id="19" name="Line 11">
            <a:extLst>
              <a:ext uri="{FF2B5EF4-FFF2-40B4-BE49-F238E27FC236}">
                <a16:creationId xmlns:a16="http://schemas.microsoft.com/office/drawing/2014/main" id="{C37DB967-7024-418E-8FD1-4956ED3B539F}"/>
              </a:ext>
            </a:extLst>
          </p:cNvPr>
          <p:cNvSpPr>
            <a:spLocks noChangeShapeType="1"/>
          </p:cNvSpPr>
          <p:nvPr/>
        </p:nvSpPr>
        <p:spPr bwMode="auto">
          <a:xfrm>
            <a:off x="4031155" y="4139265"/>
            <a:ext cx="593725" cy="3175"/>
          </a:xfrm>
          <a:custGeom>
            <a:avLst/>
            <a:gdLst>
              <a:gd name="T0" fmla="*/ 0 w 374"/>
              <a:gd name="T1" fmla="*/ 0 h 2"/>
              <a:gd name="T2" fmla="*/ 374 w 374"/>
              <a:gd name="T3" fmla="*/ 2 h 2"/>
              <a:gd name="T4" fmla="*/ 0 60000 65536"/>
              <a:gd name="T5" fmla="*/ 0 60000 65536"/>
              <a:gd name="T6" fmla="*/ 0 w 374"/>
              <a:gd name="T7" fmla="*/ 0 h 2"/>
              <a:gd name="T8" fmla="*/ 374 w 374"/>
              <a:gd name="T9" fmla="*/ 2 h 2"/>
            </a:gdLst>
            <a:ahLst/>
            <a:cxnLst>
              <a:cxn ang="T4">
                <a:pos x="T0" y="T1"/>
              </a:cxn>
              <a:cxn ang="T5">
                <a:pos x="T2" y="T3"/>
              </a:cxn>
            </a:cxnLst>
            <a:rect l="T6" t="T7" r="T8" b="T9"/>
            <a:pathLst>
              <a:path w="374" h="2">
                <a:moveTo>
                  <a:pt x="0" y="0"/>
                </a:moveTo>
                <a:lnTo>
                  <a:pt x="374" y="2"/>
                </a:lnTo>
              </a:path>
            </a:pathLst>
          </a:custGeom>
          <a:ln>
            <a:headEnd/>
            <a:tailEnd type="triangle" w="med" len="med"/>
          </a:ln>
          <a:extLst>
            <a:ext uri="{909E8E84-426E-40DD-AFC4-6F175D3DCCD1}">
              <a14:hiddenFill xmlns:a14="http://schemas.microsoft.com/office/drawing/2010/main">
                <a:solidFill>
                  <a:srgbClr val="FFFFFF"/>
                </a:solidFill>
              </a14:hiddenFill>
            </a:ext>
          </a:extLst>
        </p:spPr>
        <p:style>
          <a:lnRef idx="2">
            <a:schemeClr val="accent4"/>
          </a:lnRef>
          <a:fillRef idx="0">
            <a:schemeClr val="accent4"/>
          </a:fillRef>
          <a:effectRef idx="1">
            <a:schemeClr val="accent4"/>
          </a:effectRef>
          <a:fontRef idx="minor">
            <a:schemeClr val="tx1"/>
          </a:fontRef>
        </p:style>
        <p:txBody>
          <a:bodyPr anchor="ctr">
            <a:spAutoFit/>
          </a:bodyPr>
          <a:lstStyle/>
          <a:p>
            <a:endParaRPr lang="es-CL" dirty="0"/>
          </a:p>
        </p:txBody>
      </p:sp>
      <p:sp>
        <p:nvSpPr>
          <p:cNvPr id="24" name="Line 11">
            <a:extLst>
              <a:ext uri="{FF2B5EF4-FFF2-40B4-BE49-F238E27FC236}">
                <a16:creationId xmlns:a16="http://schemas.microsoft.com/office/drawing/2014/main" id="{E083D451-E010-4CC3-8E81-CE26055939B1}"/>
              </a:ext>
            </a:extLst>
          </p:cNvPr>
          <p:cNvSpPr>
            <a:spLocks noChangeShapeType="1"/>
          </p:cNvSpPr>
          <p:nvPr/>
        </p:nvSpPr>
        <p:spPr bwMode="auto">
          <a:xfrm>
            <a:off x="4031155" y="4005915"/>
            <a:ext cx="593725" cy="3175"/>
          </a:xfrm>
          <a:custGeom>
            <a:avLst/>
            <a:gdLst>
              <a:gd name="T0" fmla="*/ 0 w 374"/>
              <a:gd name="T1" fmla="*/ 0 h 2"/>
              <a:gd name="T2" fmla="*/ 374 w 374"/>
              <a:gd name="T3" fmla="*/ 2 h 2"/>
              <a:gd name="T4" fmla="*/ 0 60000 65536"/>
              <a:gd name="T5" fmla="*/ 0 60000 65536"/>
              <a:gd name="T6" fmla="*/ 0 w 374"/>
              <a:gd name="T7" fmla="*/ 0 h 2"/>
              <a:gd name="T8" fmla="*/ 374 w 374"/>
              <a:gd name="T9" fmla="*/ 2 h 2"/>
            </a:gdLst>
            <a:ahLst/>
            <a:cxnLst>
              <a:cxn ang="T4">
                <a:pos x="T0" y="T1"/>
              </a:cxn>
              <a:cxn ang="T5">
                <a:pos x="T2" y="T3"/>
              </a:cxn>
            </a:cxnLst>
            <a:rect l="T6" t="T7" r="T8" b="T9"/>
            <a:pathLst>
              <a:path w="374" h="2">
                <a:moveTo>
                  <a:pt x="0" y="0"/>
                </a:moveTo>
                <a:lnTo>
                  <a:pt x="374" y="2"/>
                </a:lnTo>
              </a:path>
            </a:pathLst>
          </a:custGeom>
          <a:ln>
            <a:headEnd/>
            <a:tailEnd type="triangle" w="med" len="med"/>
          </a:ln>
          <a:extLst>
            <a:ext uri="{909E8E84-426E-40DD-AFC4-6F175D3DCCD1}">
              <a14:hiddenFill xmlns:a14="http://schemas.microsoft.com/office/drawing/2010/main">
                <a:solidFill>
                  <a:srgbClr val="FFFFFF"/>
                </a:solidFill>
              </a14:hiddenFill>
            </a:ext>
          </a:extLst>
        </p:spPr>
        <p:style>
          <a:lnRef idx="2">
            <a:schemeClr val="accent4"/>
          </a:lnRef>
          <a:fillRef idx="0">
            <a:schemeClr val="accent4"/>
          </a:fillRef>
          <a:effectRef idx="1">
            <a:schemeClr val="accent4"/>
          </a:effectRef>
          <a:fontRef idx="minor">
            <a:schemeClr val="tx1"/>
          </a:fontRef>
        </p:style>
        <p:txBody>
          <a:bodyPr anchor="ctr">
            <a:spAutoFit/>
          </a:bodyPr>
          <a:lstStyle/>
          <a:p>
            <a:endParaRPr lang="es-CL" dirty="0"/>
          </a:p>
        </p:txBody>
      </p:sp>
      <p:sp>
        <p:nvSpPr>
          <p:cNvPr id="25" name="Line 27">
            <a:extLst>
              <a:ext uri="{FF2B5EF4-FFF2-40B4-BE49-F238E27FC236}">
                <a16:creationId xmlns:a16="http://schemas.microsoft.com/office/drawing/2014/main" id="{2CB5BDC3-42EC-47C1-A629-28F3F05DE038}"/>
              </a:ext>
            </a:extLst>
          </p:cNvPr>
          <p:cNvSpPr>
            <a:spLocks noChangeShapeType="1"/>
          </p:cNvSpPr>
          <p:nvPr/>
        </p:nvSpPr>
        <p:spPr bwMode="auto">
          <a:xfrm>
            <a:off x="4042268" y="3994802"/>
            <a:ext cx="0" cy="144463"/>
          </a:xfrm>
          <a:prstGeom prst="line">
            <a:avLst/>
          </a:prstGeom>
          <a:ln>
            <a:headEnd/>
            <a:tailEnd/>
          </a:ln>
          <a:extLst>
            <a:ext uri="{909E8E84-426E-40DD-AFC4-6F175D3DCCD1}">
              <a14:hiddenFill xmlns:a14="http://schemas.microsoft.com/office/drawing/2010/main">
                <a:noFill/>
              </a14:hiddenFill>
            </a:ext>
          </a:extLst>
        </p:spPr>
        <p:style>
          <a:lnRef idx="2">
            <a:schemeClr val="accent4"/>
          </a:lnRef>
          <a:fillRef idx="0">
            <a:schemeClr val="accent4"/>
          </a:fillRef>
          <a:effectRef idx="1">
            <a:schemeClr val="accent4"/>
          </a:effectRef>
          <a:fontRef idx="minor">
            <a:schemeClr val="tx1"/>
          </a:fontRef>
        </p:style>
        <p:txBody>
          <a:bodyPr/>
          <a:lstStyle/>
          <a:p>
            <a:endParaRPr lang="es-CL" dirty="0"/>
          </a:p>
        </p:txBody>
      </p:sp>
      <p:cxnSp>
        <p:nvCxnSpPr>
          <p:cNvPr id="5" name="Conector recto de flecha 4">
            <a:extLst>
              <a:ext uri="{FF2B5EF4-FFF2-40B4-BE49-F238E27FC236}">
                <a16:creationId xmlns:a16="http://schemas.microsoft.com/office/drawing/2014/main" id="{46B511E5-31D2-410F-B684-E2DC5CAD8AD5}"/>
              </a:ext>
            </a:extLst>
          </p:cNvPr>
          <p:cNvCxnSpPr/>
          <p:nvPr/>
        </p:nvCxnSpPr>
        <p:spPr>
          <a:xfrm>
            <a:off x="3835153" y="2175029"/>
            <a:ext cx="699239"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993287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226244" y="579441"/>
            <a:ext cx="7993082" cy="523220"/>
          </a:xfrm>
          <a:prstGeom prst="rect">
            <a:avLst/>
          </a:prstGeom>
          <a:noFill/>
        </p:spPr>
        <p:txBody>
          <a:bodyPr wrap="square" rtlCol="0">
            <a:spAutoFit/>
          </a:bodyPr>
          <a:lstStyle/>
          <a:p>
            <a:pPr algn="r"/>
            <a:r>
              <a:rPr lang="es-419" sz="2800" dirty="0">
                <a:solidFill>
                  <a:srgbClr val="FFFFFF"/>
                </a:solidFill>
              </a:rPr>
              <a:t>Identificadores Únicos</a:t>
            </a:r>
            <a:endParaRPr lang="es-ES_tradnl" sz="2800" dirty="0">
              <a:solidFill>
                <a:srgbClr val="FFFFFF"/>
              </a:solidFill>
            </a:endParaRPr>
          </a:p>
        </p:txBody>
      </p:sp>
      <p:sp>
        <p:nvSpPr>
          <p:cNvPr id="14" name="CuadroTexto 13">
            <a:extLst>
              <a:ext uri="{FF2B5EF4-FFF2-40B4-BE49-F238E27FC236}">
                <a16:creationId xmlns:a16="http://schemas.microsoft.com/office/drawing/2014/main" id="{F109E733-0FC2-4443-B26E-E8158B1A5713}"/>
              </a:ext>
            </a:extLst>
          </p:cNvPr>
          <p:cNvSpPr txBox="1"/>
          <p:nvPr/>
        </p:nvSpPr>
        <p:spPr>
          <a:xfrm>
            <a:off x="599242" y="1792368"/>
            <a:ext cx="4572000" cy="1200329"/>
          </a:xfrm>
          <a:prstGeom prst="rect">
            <a:avLst/>
          </a:prstGeom>
          <a:noFill/>
        </p:spPr>
        <p:txBody>
          <a:bodyPr wrap="square">
            <a:spAutoFit/>
          </a:bodyPr>
          <a:lstStyle/>
          <a:p>
            <a:pPr marL="609600" indent="-609600" algn="just">
              <a:lnSpc>
                <a:spcPct val="80000"/>
              </a:lnSpc>
              <a:buFont typeface="Wingdings" panose="05000000000000000000" pitchFamily="2" charset="2"/>
              <a:buChar char="§"/>
            </a:pPr>
            <a:r>
              <a:rPr lang="es-MX" sz="1800" b="1" dirty="0">
                <a:latin typeface="Arial" panose="020B0604020202020204" pitchFamily="34" charset="0"/>
                <a:cs typeface="Arial" panose="020B0604020202020204" pitchFamily="34" charset="0"/>
              </a:rPr>
              <a:t>Entidades Fuertes.</a:t>
            </a:r>
          </a:p>
          <a:p>
            <a:pPr marL="609600" indent="-609600" algn="just">
              <a:lnSpc>
                <a:spcPct val="80000"/>
              </a:lnSpc>
              <a:buFont typeface="Wingdings" panose="05000000000000000000" pitchFamily="2" charset="2"/>
              <a:buChar char="§"/>
            </a:pPr>
            <a:endParaRPr lang="es-MX" sz="1800" b="1" dirty="0">
              <a:latin typeface="Arial" panose="020B0604020202020204" pitchFamily="34" charset="0"/>
              <a:cs typeface="Arial" panose="020B0604020202020204" pitchFamily="34" charset="0"/>
            </a:endParaRPr>
          </a:p>
          <a:p>
            <a:pPr marL="609600" indent="-609600" algn="just">
              <a:lnSpc>
                <a:spcPct val="80000"/>
              </a:lnSpc>
              <a:buFont typeface="Wingdings" panose="05000000000000000000" pitchFamily="2" charset="2"/>
              <a:buChar char="§"/>
            </a:pPr>
            <a:r>
              <a:rPr lang="es-MX" sz="1800" b="1" dirty="0">
                <a:latin typeface="Arial" panose="020B0604020202020204" pitchFamily="34" charset="0"/>
                <a:cs typeface="Arial" panose="020B0604020202020204" pitchFamily="34" charset="0"/>
              </a:rPr>
              <a:t>Entidades Débiles.</a:t>
            </a:r>
          </a:p>
          <a:p>
            <a:pPr marL="609600" indent="-609600" algn="just">
              <a:lnSpc>
                <a:spcPct val="80000"/>
              </a:lnSpc>
              <a:buFont typeface="Wingdings" panose="05000000000000000000" pitchFamily="2" charset="2"/>
              <a:buChar char="§"/>
            </a:pPr>
            <a:endParaRPr lang="es-ES" sz="1800" b="1" dirty="0">
              <a:latin typeface="Arial" panose="020B0604020202020204" pitchFamily="34" charset="0"/>
              <a:cs typeface="Arial" panose="020B0604020202020204" pitchFamily="34" charset="0"/>
            </a:endParaRPr>
          </a:p>
          <a:p>
            <a:pPr marL="609600" indent="-609600" algn="just">
              <a:lnSpc>
                <a:spcPct val="80000"/>
              </a:lnSpc>
              <a:buFont typeface="Wingdings" panose="05000000000000000000" pitchFamily="2" charset="2"/>
              <a:buChar char="§"/>
            </a:pPr>
            <a:r>
              <a:rPr lang="es-ES" sz="1800" b="1" dirty="0">
                <a:latin typeface="Arial" panose="020B0604020202020204" pitchFamily="34" charset="0"/>
                <a:cs typeface="Arial" panose="020B0604020202020204" pitchFamily="34" charset="0"/>
              </a:rPr>
              <a:t>Relaciones con Identificación.</a:t>
            </a:r>
          </a:p>
        </p:txBody>
      </p:sp>
      <p:pic>
        <p:nvPicPr>
          <p:cNvPr id="4" name="Imagen 3" descr="Imagen que contiene pantalla&#10;&#10;Descripción generada automáticamente">
            <a:extLst>
              <a:ext uri="{FF2B5EF4-FFF2-40B4-BE49-F238E27FC236}">
                <a16:creationId xmlns:a16="http://schemas.microsoft.com/office/drawing/2014/main" id="{1AD4B5E7-1C7B-4F96-9B63-48A754A17041}"/>
              </a:ext>
            </a:extLst>
          </p:cNvPr>
          <p:cNvPicPr>
            <a:picLocks noChangeAspect="1"/>
          </p:cNvPicPr>
          <p:nvPr/>
        </p:nvPicPr>
        <p:blipFill>
          <a:blip r:embed="rId3">
            <a:alphaModFix amt="35000"/>
          </a:blip>
          <a:stretch>
            <a:fillRect/>
          </a:stretch>
        </p:blipFill>
        <p:spPr>
          <a:xfrm>
            <a:off x="6028363" y="3737811"/>
            <a:ext cx="2865266" cy="1955418"/>
          </a:xfrm>
          <a:prstGeom prst="rect">
            <a:avLst/>
          </a:prstGeom>
        </p:spPr>
      </p:pic>
    </p:spTree>
    <p:extLst>
      <p:ext uri="{BB962C8B-B14F-4D97-AF65-F5344CB8AC3E}">
        <p14:creationId xmlns:p14="http://schemas.microsoft.com/office/powerpoint/2010/main" val="2705486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226244" y="579441"/>
            <a:ext cx="7993082" cy="523220"/>
          </a:xfrm>
          <a:prstGeom prst="rect">
            <a:avLst/>
          </a:prstGeom>
          <a:noFill/>
        </p:spPr>
        <p:txBody>
          <a:bodyPr wrap="square" rtlCol="0">
            <a:spAutoFit/>
          </a:bodyPr>
          <a:lstStyle/>
          <a:p>
            <a:pPr algn="r"/>
            <a:r>
              <a:rPr lang="es-419" sz="2800" dirty="0">
                <a:solidFill>
                  <a:srgbClr val="FFFFFF"/>
                </a:solidFill>
              </a:rPr>
              <a:t>Identificadores Únicos en Entidades Débiles</a:t>
            </a:r>
            <a:endParaRPr lang="es-ES_tradnl" sz="2800" dirty="0">
              <a:solidFill>
                <a:srgbClr val="FFFFFF"/>
              </a:solidFill>
            </a:endParaRPr>
          </a:p>
        </p:txBody>
      </p:sp>
      <p:sp>
        <p:nvSpPr>
          <p:cNvPr id="5" name="Rectangle 3">
            <a:extLst>
              <a:ext uri="{FF2B5EF4-FFF2-40B4-BE49-F238E27FC236}">
                <a16:creationId xmlns:a16="http://schemas.microsoft.com/office/drawing/2014/main" id="{CB6FAF3E-52C4-4430-A969-A25CD483D207}"/>
              </a:ext>
            </a:extLst>
          </p:cNvPr>
          <p:cNvSpPr txBox="1">
            <a:spLocks noChangeArrowheads="1"/>
          </p:cNvSpPr>
          <p:nvPr/>
        </p:nvSpPr>
        <p:spPr bwMode="auto">
          <a:xfrm>
            <a:off x="226244" y="1430338"/>
            <a:ext cx="8584381" cy="51800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990600" lvl="1" indent="-533400" algn="just">
              <a:lnSpc>
                <a:spcPct val="80000"/>
              </a:lnSpc>
            </a:pPr>
            <a:r>
              <a:rPr lang="es-ES_tradnl" sz="1500" b="1" dirty="0">
                <a:latin typeface="Arial" panose="020B0604020202020204" pitchFamily="34" charset="0"/>
                <a:cs typeface="Arial" panose="020B0604020202020204" pitchFamily="34" charset="0"/>
              </a:rPr>
              <a:t>Dependencia en existencia:</a:t>
            </a:r>
            <a:endParaRPr lang="es-ES_tradnl" sz="1500" dirty="0">
              <a:latin typeface="Arial" panose="020B0604020202020204" pitchFamily="34" charset="0"/>
              <a:cs typeface="Arial" panose="020B0604020202020204" pitchFamily="34" charset="0"/>
            </a:endParaRPr>
          </a:p>
          <a:p>
            <a:pPr marL="1371600" lvl="2" indent="-457200" algn="just">
              <a:lnSpc>
                <a:spcPct val="80000"/>
              </a:lnSpc>
            </a:pPr>
            <a:r>
              <a:rPr lang="es-ES_tradnl" sz="1500" dirty="0">
                <a:latin typeface="Arial" panose="020B0604020202020204" pitchFamily="34" charset="0"/>
                <a:cs typeface="Arial" panose="020B0604020202020204" pitchFamily="34" charset="0"/>
              </a:rPr>
              <a:t>CUENTA_BANCARIA es débil, pues depende en existencia de CLIENTE, pero no depende en identificación porque con el atributo nro_cuenta es suficiente para identificar en forma única una instancia de la entidad CUENTA_BANCARIA.</a:t>
            </a:r>
          </a:p>
          <a:p>
            <a:pPr marL="1371600" lvl="2" indent="-457200" algn="just">
              <a:lnSpc>
                <a:spcPct val="80000"/>
              </a:lnSpc>
            </a:pPr>
            <a:endParaRPr lang="es-ES_tradnl" sz="1600" dirty="0">
              <a:latin typeface="Times New Roman" pitchFamily="18" charset="0"/>
            </a:endParaRPr>
          </a:p>
          <a:p>
            <a:pPr marL="1371600" lvl="2" indent="-457200" algn="just">
              <a:lnSpc>
                <a:spcPct val="80000"/>
              </a:lnSpc>
              <a:buFont typeface="Wingdings" pitchFamily="2" charset="2"/>
              <a:buNone/>
            </a:pPr>
            <a:endParaRPr lang="es-ES_tradnl" sz="1600" dirty="0">
              <a:latin typeface="Times New Roman" pitchFamily="18" charset="0"/>
            </a:endParaRPr>
          </a:p>
          <a:p>
            <a:pPr marL="1371600" lvl="2" indent="-457200" algn="just">
              <a:lnSpc>
                <a:spcPct val="80000"/>
              </a:lnSpc>
            </a:pPr>
            <a:endParaRPr lang="es-ES_tradnl" sz="1600" dirty="0">
              <a:latin typeface="Times New Roman" pitchFamily="18" charset="0"/>
            </a:endParaRPr>
          </a:p>
          <a:p>
            <a:pPr marL="1371600" lvl="2" indent="-457200" algn="just">
              <a:lnSpc>
                <a:spcPct val="80000"/>
              </a:lnSpc>
            </a:pPr>
            <a:endParaRPr lang="es-ES_tradnl" sz="1600" dirty="0">
              <a:latin typeface="Times New Roman" pitchFamily="18" charset="0"/>
            </a:endParaRPr>
          </a:p>
          <a:p>
            <a:pPr marL="1371600" lvl="2" indent="-457200" algn="just">
              <a:lnSpc>
                <a:spcPct val="80000"/>
              </a:lnSpc>
            </a:pPr>
            <a:endParaRPr lang="es-ES_tradnl" sz="1600" dirty="0">
              <a:latin typeface="Times New Roman" pitchFamily="18" charset="0"/>
            </a:endParaRPr>
          </a:p>
          <a:p>
            <a:pPr marL="990600" lvl="1" indent="-533400" algn="just">
              <a:lnSpc>
                <a:spcPct val="80000"/>
              </a:lnSpc>
            </a:pPr>
            <a:endParaRPr lang="es-ES_tradnl" sz="1800" b="1" dirty="0">
              <a:latin typeface="Times New Roman" pitchFamily="18" charset="0"/>
            </a:endParaRPr>
          </a:p>
          <a:p>
            <a:pPr marL="990600" lvl="1" indent="-533400" algn="just">
              <a:lnSpc>
                <a:spcPct val="80000"/>
              </a:lnSpc>
            </a:pPr>
            <a:r>
              <a:rPr lang="es-ES_tradnl" sz="1500" b="1" dirty="0">
                <a:latin typeface="Arial" panose="020B0604020202020204" pitchFamily="34" charset="0"/>
                <a:cs typeface="Arial" panose="020B0604020202020204" pitchFamily="34" charset="0"/>
              </a:rPr>
              <a:t>Dependencia en identificación:</a:t>
            </a:r>
            <a:endParaRPr lang="es-ES_tradnl" sz="1500" dirty="0">
              <a:latin typeface="Arial" panose="020B0604020202020204" pitchFamily="34" charset="0"/>
              <a:cs typeface="Arial" panose="020B0604020202020204" pitchFamily="34" charset="0"/>
            </a:endParaRPr>
          </a:p>
          <a:p>
            <a:pPr marL="1371600" lvl="2" indent="-457200" algn="just">
              <a:lnSpc>
                <a:spcPct val="80000"/>
              </a:lnSpc>
            </a:pPr>
            <a:r>
              <a:rPr lang="es-ES_tradnl" sz="1500" dirty="0">
                <a:latin typeface="Arial" panose="020B0604020202020204" pitchFamily="34" charset="0"/>
                <a:cs typeface="Arial" panose="020B0604020202020204" pitchFamily="34" charset="0"/>
              </a:rPr>
              <a:t>COPIA es débil, ya que depende en existencia de PELICULA y también depende en identificación, porque con el atributo num_copia no es suficiente para identificar en forma única una instancia de la entidad COPIA, se debe saber además a que película corresponde ese número de copia.</a:t>
            </a:r>
            <a:endParaRPr lang="es-ES" sz="1500" dirty="0">
              <a:latin typeface="Arial" panose="020B0604020202020204" pitchFamily="34" charset="0"/>
              <a:cs typeface="Arial" panose="020B0604020202020204" pitchFamily="34" charset="0"/>
            </a:endParaRPr>
          </a:p>
        </p:txBody>
      </p:sp>
      <p:pic>
        <p:nvPicPr>
          <p:cNvPr id="6" name="Picture 5" descr="Screenshot - 28-08-2012 , 09_48_29">
            <a:extLst>
              <a:ext uri="{FF2B5EF4-FFF2-40B4-BE49-F238E27FC236}">
                <a16:creationId xmlns:a16="http://schemas.microsoft.com/office/drawing/2014/main" id="{7BED050B-0D7B-4778-BF56-30C36E1939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53443" y="2366962"/>
            <a:ext cx="5932035" cy="136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Screenshot - 28-08-2012 , 10_02_37">
            <a:extLst>
              <a:ext uri="{FF2B5EF4-FFF2-40B4-BE49-F238E27FC236}">
                <a16:creationId xmlns:a16="http://schemas.microsoft.com/office/drawing/2014/main" id="{D3A5222E-7C17-405C-8A45-C3FF2222ACF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51881" y="4911725"/>
            <a:ext cx="5665584" cy="13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1221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226244" y="579441"/>
            <a:ext cx="7993082" cy="523220"/>
          </a:xfrm>
          <a:prstGeom prst="rect">
            <a:avLst/>
          </a:prstGeom>
          <a:noFill/>
        </p:spPr>
        <p:txBody>
          <a:bodyPr wrap="square" rtlCol="0">
            <a:spAutoFit/>
          </a:bodyPr>
          <a:lstStyle/>
          <a:p>
            <a:pPr algn="r"/>
            <a:r>
              <a:rPr lang="es-419" sz="2800" dirty="0">
                <a:solidFill>
                  <a:srgbClr val="FFFFFF"/>
                </a:solidFill>
              </a:rPr>
              <a:t>Identificadores Únicos en Entidades Débiles</a:t>
            </a:r>
            <a:endParaRPr lang="es-ES_tradnl" sz="2800" dirty="0">
              <a:solidFill>
                <a:srgbClr val="FFFFFF"/>
              </a:solidFill>
            </a:endParaRPr>
          </a:p>
        </p:txBody>
      </p:sp>
      <p:sp>
        <p:nvSpPr>
          <p:cNvPr id="5" name="Rectangle 3">
            <a:extLst>
              <a:ext uri="{FF2B5EF4-FFF2-40B4-BE49-F238E27FC236}">
                <a16:creationId xmlns:a16="http://schemas.microsoft.com/office/drawing/2014/main" id="{CB6FAF3E-52C4-4430-A969-A25CD483D207}"/>
              </a:ext>
            </a:extLst>
          </p:cNvPr>
          <p:cNvSpPr txBox="1">
            <a:spLocks noChangeArrowheads="1"/>
          </p:cNvSpPr>
          <p:nvPr/>
        </p:nvSpPr>
        <p:spPr bwMode="auto">
          <a:xfrm>
            <a:off x="226244" y="1430338"/>
            <a:ext cx="8584381" cy="51800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990600" lvl="1" indent="-533400" algn="just"/>
            <a:r>
              <a:rPr lang="es-ES_tradnl" sz="1500" b="1" dirty="0">
                <a:latin typeface="Arial" panose="020B0604020202020204" pitchFamily="34" charset="0"/>
                <a:cs typeface="Arial" panose="020B0604020202020204" pitchFamily="34" charset="0"/>
              </a:rPr>
              <a:t>Dependencia en identificación:</a:t>
            </a:r>
            <a:endParaRPr lang="es-ES_tradnl" sz="1500" dirty="0">
              <a:latin typeface="Arial" panose="020B0604020202020204" pitchFamily="34" charset="0"/>
              <a:cs typeface="Arial" panose="020B0604020202020204" pitchFamily="34" charset="0"/>
            </a:endParaRPr>
          </a:p>
          <a:p>
            <a:pPr marL="1371600" lvl="2" indent="-457200" algn="just"/>
            <a:r>
              <a:rPr lang="es-ES_tradnl" sz="1500" dirty="0">
                <a:latin typeface="Arial" panose="020B0604020202020204" pitchFamily="34" charset="0"/>
                <a:cs typeface="Arial" panose="020B0604020202020204" pitchFamily="34" charset="0"/>
              </a:rPr>
              <a:t>NOTAS es débil, ya que depende en identificación y existencia de ALUMNO y ASIGNATURA. Se requiere de un ALUMNO y ASIGNATURA para hacer referencia de un conjunto de NOTAS. Ambas relaciones </a:t>
            </a:r>
            <a:r>
              <a:rPr lang="es-ES" sz="1500" dirty="0">
                <a:latin typeface="Arial" panose="020B0604020202020204" pitchFamily="34" charset="0"/>
                <a:cs typeface="Arial" panose="020B0604020202020204" pitchFamily="34" charset="0"/>
              </a:rPr>
              <a:t>están incluidas en el identificador único de NOTAS.</a:t>
            </a:r>
          </a:p>
        </p:txBody>
      </p:sp>
      <p:pic>
        <p:nvPicPr>
          <p:cNvPr id="8" name="Picture 7" descr="Screenshot - 28-08-2012 , 10_25_06">
            <a:extLst>
              <a:ext uri="{FF2B5EF4-FFF2-40B4-BE49-F238E27FC236}">
                <a16:creationId xmlns:a16="http://schemas.microsoft.com/office/drawing/2014/main" id="{71588FA5-EBC3-41B0-BA0B-4179818DC8F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83294" y="2695790"/>
            <a:ext cx="5903751" cy="3914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4180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226244" y="579441"/>
            <a:ext cx="7993082" cy="523220"/>
          </a:xfrm>
          <a:prstGeom prst="rect">
            <a:avLst/>
          </a:prstGeom>
          <a:noFill/>
        </p:spPr>
        <p:txBody>
          <a:bodyPr wrap="square" rtlCol="0">
            <a:spAutoFit/>
          </a:bodyPr>
          <a:lstStyle/>
          <a:p>
            <a:pPr algn="r"/>
            <a:r>
              <a:rPr lang="es-419" sz="2800" dirty="0">
                <a:solidFill>
                  <a:srgbClr val="FFFFFF"/>
                </a:solidFill>
              </a:rPr>
              <a:t>Identificadores Únicos, Primarios y Secundarios</a:t>
            </a:r>
            <a:endParaRPr lang="es-ES_tradnl" sz="2800" dirty="0">
              <a:solidFill>
                <a:srgbClr val="FFFFFF"/>
              </a:solidFill>
            </a:endParaRPr>
          </a:p>
        </p:txBody>
      </p:sp>
      <p:pic>
        <p:nvPicPr>
          <p:cNvPr id="9" name="Picture 5" descr="Screenshot - 28-08-2012 , 11_10_15">
            <a:extLst>
              <a:ext uri="{FF2B5EF4-FFF2-40B4-BE49-F238E27FC236}">
                <a16:creationId xmlns:a16="http://schemas.microsoft.com/office/drawing/2014/main" id="{CEE47D69-909A-4CE7-8332-D5FA0763C68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7879" y="1686015"/>
            <a:ext cx="2861812" cy="1962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ángulo 1">
            <a:extLst>
              <a:ext uri="{FF2B5EF4-FFF2-40B4-BE49-F238E27FC236}">
                <a16:creationId xmlns:a16="http://schemas.microsoft.com/office/drawing/2014/main" id="{BE6817F7-BB54-4FC6-A495-F74B4208E8F5}"/>
              </a:ext>
            </a:extLst>
          </p:cNvPr>
          <p:cNvSpPr/>
          <p:nvPr/>
        </p:nvSpPr>
        <p:spPr>
          <a:xfrm>
            <a:off x="3142695" y="2059619"/>
            <a:ext cx="1535837" cy="523220"/>
          </a:xfrm>
          <a:prstGeom prst="rect">
            <a:avLst/>
          </a:prstGeom>
          <a:noFill/>
          <a:ln w="28575">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L"/>
          </a:p>
        </p:txBody>
      </p:sp>
      <p:pic>
        <p:nvPicPr>
          <p:cNvPr id="14" name="Imagen 13" descr="Imagen que contiene mujer, niña, parado, firmar&#10;&#10;Descripción generada automáticamente">
            <a:extLst>
              <a:ext uri="{FF2B5EF4-FFF2-40B4-BE49-F238E27FC236}">
                <a16:creationId xmlns:a16="http://schemas.microsoft.com/office/drawing/2014/main" id="{9E77F043-9A93-4B45-B504-01412D72446B}"/>
              </a:ext>
            </a:extLst>
          </p:cNvPr>
          <p:cNvPicPr>
            <a:picLocks noChangeAspect="1"/>
          </p:cNvPicPr>
          <p:nvPr/>
        </p:nvPicPr>
        <p:blipFill>
          <a:blip r:embed="rId4">
            <a:alphaModFix amt="85000"/>
          </a:blip>
          <a:stretch>
            <a:fillRect/>
          </a:stretch>
        </p:blipFill>
        <p:spPr>
          <a:xfrm>
            <a:off x="6500673" y="4009748"/>
            <a:ext cx="1964924" cy="1964924"/>
          </a:xfrm>
          <a:prstGeom prst="rect">
            <a:avLst/>
          </a:prstGeom>
        </p:spPr>
      </p:pic>
    </p:spTree>
    <p:extLst>
      <p:ext uri="{BB962C8B-B14F-4D97-AF65-F5344CB8AC3E}">
        <p14:creationId xmlns:p14="http://schemas.microsoft.com/office/powerpoint/2010/main" val="4010888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4472299" y="579441"/>
            <a:ext cx="3747026" cy="523220"/>
          </a:xfrm>
          <a:prstGeom prst="rect">
            <a:avLst/>
          </a:prstGeom>
          <a:noFill/>
        </p:spPr>
        <p:txBody>
          <a:bodyPr wrap="square" rtlCol="0">
            <a:spAutoFit/>
          </a:bodyPr>
          <a:lstStyle/>
          <a:p>
            <a:pPr algn="r"/>
            <a:r>
              <a:rPr lang="es-419" sz="2800" dirty="0">
                <a:solidFill>
                  <a:srgbClr val="FFFFFF"/>
                </a:solidFill>
              </a:rPr>
              <a:t>Resumen de la Clase</a:t>
            </a:r>
            <a:endParaRPr lang="es-ES_tradnl" sz="2800" dirty="0">
              <a:solidFill>
                <a:srgbClr val="FFFFFF"/>
              </a:solidFill>
            </a:endParaRPr>
          </a:p>
        </p:txBody>
      </p:sp>
      <p:sp>
        <p:nvSpPr>
          <p:cNvPr id="4" name="CuadroTexto 3">
            <a:extLst>
              <a:ext uri="{FF2B5EF4-FFF2-40B4-BE49-F238E27FC236}">
                <a16:creationId xmlns:a16="http://schemas.microsoft.com/office/drawing/2014/main" id="{7A93E5A9-FB2E-489D-BE64-F20A4EFCEF67}"/>
              </a:ext>
            </a:extLst>
          </p:cNvPr>
          <p:cNvSpPr txBox="1"/>
          <p:nvPr/>
        </p:nvSpPr>
        <p:spPr>
          <a:xfrm>
            <a:off x="515888" y="1445383"/>
            <a:ext cx="8145194" cy="840230"/>
          </a:xfrm>
          <a:prstGeom prst="rect">
            <a:avLst/>
          </a:prstGeom>
          <a:noFill/>
        </p:spPr>
        <p:txBody>
          <a:bodyPr wrap="square" rtlCol="0">
            <a:spAutoFit/>
          </a:bodyPr>
          <a:lstStyle/>
          <a:p>
            <a:pPr marL="285750" indent="-285750" algn="just">
              <a:lnSpc>
                <a:spcPct val="90000"/>
              </a:lnSpc>
              <a:buFont typeface="Wingdings" panose="05000000000000000000" pitchFamily="2" charset="2"/>
              <a:buChar char="§"/>
            </a:pPr>
            <a:r>
              <a:rPr lang="es-CL" sz="1800" dirty="0">
                <a:latin typeface="Arial" panose="020B0604020202020204" pitchFamily="34" charset="0"/>
                <a:cs typeface="Arial" panose="020B0604020202020204" pitchFamily="34" charset="0"/>
              </a:rPr>
              <a:t>Se definió qué es  Identificador Único de una Entidad.</a:t>
            </a:r>
          </a:p>
          <a:p>
            <a:pPr marL="285750" indent="-285750" algn="just">
              <a:lnSpc>
                <a:spcPct val="90000"/>
              </a:lnSpc>
              <a:buFont typeface="Wingdings" panose="05000000000000000000" pitchFamily="2" charset="2"/>
              <a:buChar char="§"/>
            </a:pPr>
            <a:r>
              <a:rPr lang="es-CL" sz="1800" dirty="0">
                <a:latin typeface="Arial" panose="020B0604020202020204" pitchFamily="34" charset="0"/>
                <a:cs typeface="Arial" panose="020B0604020202020204" pitchFamily="34" charset="0"/>
              </a:rPr>
              <a:t>Se explicó como diferenciar una Entidad Fuerte de una Entidad Débil.</a:t>
            </a:r>
          </a:p>
          <a:p>
            <a:pPr marL="285750" indent="-285750" algn="just">
              <a:lnSpc>
                <a:spcPct val="90000"/>
              </a:lnSpc>
              <a:buFont typeface="Wingdings" panose="05000000000000000000" pitchFamily="2" charset="2"/>
              <a:buChar char="§"/>
            </a:pPr>
            <a:r>
              <a:rPr lang="es-CL" sz="1800" dirty="0">
                <a:latin typeface="Arial" panose="020B0604020202020204" pitchFamily="34" charset="0"/>
                <a:cs typeface="Arial" panose="020B0604020202020204" pitchFamily="34" charset="0"/>
              </a:rPr>
              <a:t>Se definieron las características de las Entidades Débiles.</a:t>
            </a:r>
          </a:p>
        </p:txBody>
      </p:sp>
      <p:pic>
        <p:nvPicPr>
          <p:cNvPr id="5" name="Picture 2" descr="http://1.bp.blogspot.com/_RqJDNYG54ms/Sw8Xel4RxEI/AAAAAAAAAAM/YsM0M1Y291A/s320/20080616-20080614-Trab%2520cooperativo.jpg">
            <a:extLst>
              <a:ext uri="{FF2B5EF4-FFF2-40B4-BE49-F238E27FC236}">
                <a16:creationId xmlns:a16="http://schemas.microsoft.com/office/drawing/2014/main" id="{90DFE86D-A36B-4468-9AF4-ADD99339E65E}"/>
              </a:ext>
            </a:extLst>
          </p:cNvPr>
          <p:cNvPicPr>
            <a:picLocks noChangeAspect="1" noChangeArrowheads="1"/>
          </p:cNvPicPr>
          <p:nvPr/>
        </p:nvPicPr>
        <p:blipFill>
          <a:blip r:embed="rId2" cstate="print"/>
          <a:srcRect/>
          <a:stretch>
            <a:fillRect/>
          </a:stretch>
        </p:blipFill>
        <p:spPr bwMode="auto">
          <a:xfrm>
            <a:off x="6498634" y="4347877"/>
            <a:ext cx="2129478" cy="2129479"/>
          </a:xfrm>
          <a:prstGeom prst="rect">
            <a:avLst/>
          </a:prstGeom>
          <a:noFill/>
        </p:spPr>
      </p:pic>
    </p:spTree>
    <p:extLst>
      <p:ext uri="{BB962C8B-B14F-4D97-AF65-F5344CB8AC3E}">
        <p14:creationId xmlns:p14="http://schemas.microsoft.com/office/powerpoint/2010/main" val="37268343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54CBA08B7824894AA16DE9F2638AAE9B" ma:contentTypeVersion="8" ma:contentTypeDescription="Crear nuevo documento." ma:contentTypeScope="" ma:versionID="f07a5e6a19f2abfef6e68b1c786c3331">
  <xsd:schema xmlns:xsd="http://www.w3.org/2001/XMLSchema" xmlns:xs="http://www.w3.org/2001/XMLSchema" xmlns:p="http://schemas.microsoft.com/office/2006/metadata/properties" xmlns:ns2="7ff679ab-7b56-4e3a-bce0-ec1a424001f2" targetNamespace="http://schemas.microsoft.com/office/2006/metadata/properties" ma:root="true" ma:fieldsID="020420a751bd195f90c95b3b5e36c539" ns2:_="">
    <xsd:import namespace="7ff679ab-7b56-4e3a-bce0-ec1a424001f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ff679ab-7b56-4e3a-bce0-ec1a424001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DF23D01-CA48-4114-89FC-F10C061FB189}"/>
</file>

<file path=customXml/itemProps2.xml><?xml version="1.0" encoding="utf-8"?>
<ds:datastoreItem xmlns:ds="http://schemas.openxmlformats.org/officeDocument/2006/customXml" ds:itemID="{42A1E9AB-A3B1-4225-AAF8-AEEB452D5E39}"/>
</file>

<file path=customXml/itemProps3.xml><?xml version="1.0" encoding="utf-8"?>
<ds:datastoreItem xmlns:ds="http://schemas.openxmlformats.org/officeDocument/2006/customXml" ds:itemID="{7598D372-2AA0-4279-AFEE-C15420392EF9}"/>
</file>

<file path=docProps/app.xml><?xml version="1.0" encoding="utf-8"?>
<Properties xmlns="http://schemas.openxmlformats.org/officeDocument/2006/extended-properties" xmlns:vt="http://schemas.openxmlformats.org/officeDocument/2006/docPropsVTypes">
  <Template/>
  <TotalTime>574</TotalTime>
  <Words>750</Words>
  <Application>Microsoft Office PowerPoint</Application>
  <PresentationFormat>Presentación en pantalla (4:3)</PresentationFormat>
  <Paragraphs>69</Paragraphs>
  <Slides>9</Slides>
  <Notes>6</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9</vt:i4>
      </vt:variant>
    </vt:vector>
  </HeadingPairs>
  <TitlesOfParts>
    <vt:vector size="15" baseType="lpstr">
      <vt:lpstr>Arial</vt:lpstr>
      <vt:lpstr>Calibri</vt:lpstr>
      <vt:lpstr>Myriad Pro</vt:lpstr>
      <vt:lpstr>Times New Roman</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Francisca Guajardo N.</dc:creator>
  <cp:lastModifiedBy>Francisca Javiera Guajardo Navarro</cp:lastModifiedBy>
  <cp:revision>187</cp:revision>
  <dcterms:created xsi:type="dcterms:W3CDTF">2014-04-29T13:43:09Z</dcterms:created>
  <dcterms:modified xsi:type="dcterms:W3CDTF">2021-12-07T16:35:17Z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0x01010054CBA08B7824894AA16DE9F2638AAE9B</vt:lpwstr>
  </property>
</Properties>
</file>